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144"/>
  </p:notesMasterIdLst>
  <p:sldIdLst>
    <p:sldId id="1305" r:id="rId3"/>
    <p:sldId id="1306" r:id="rId4"/>
    <p:sldId id="1307" r:id="rId5"/>
    <p:sldId id="1308" r:id="rId6"/>
    <p:sldId id="1309" r:id="rId7"/>
    <p:sldId id="256" r:id="rId8"/>
    <p:sldId id="373" r:id="rId9"/>
    <p:sldId id="1274" r:id="rId10"/>
    <p:sldId id="1275" r:id="rId11"/>
    <p:sldId id="1276" r:id="rId12"/>
    <p:sldId id="1277" r:id="rId13"/>
    <p:sldId id="1239" r:id="rId14"/>
    <p:sldId id="520" r:id="rId15"/>
    <p:sldId id="807" r:id="rId16"/>
    <p:sldId id="257" r:id="rId17"/>
    <p:sldId id="375" r:id="rId18"/>
    <p:sldId id="1160" r:id="rId19"/>
    <p:sldId id="1278" r:id="rId20"/>
    <p:sldId id="1303" r:id="rId21"/>
    <p:sldId id="1214" r:id="rId22"/>
    <p:sldId id="808" r:id="rId23"/>
    <p:sldId id="404" r:id="rId24"/>
    <p:sldId id="741" r:id="rId25"/>
    <p:sldId id="1092" r:id="rId26"/>
    <p:sldId id="1093" r:id="rId27"/>
    <p:sldId id="1286" r:id="rId28"/>
    <p:sldId id="1287" r:id="rId29"/>
    <p:sldId id="1180" r:id="rId30"/>
    <p:sldId id="1181" r:id="rId31"/>
    <p:sldId id="1225" r:id="rId32"/>
    <p:sldId id="1226" r:id="rId33"/>
    <p:sldId id="1188" r:id="rId34"/>
    <p:sldId id="1189" r:id="rId35"/>
    <p:sldId id="1288" r:id="rId36"/>
    <p:sldId id="1289" r:id="rId37"/>
    <p:sldId id="1290" r:id="rId38"/>
    <p:sldId id="1291" r:id="rId39"/>
    <p:sldId id="1292" r:id="rId40"/>
    <p:sldId id="1229" r:id="rId41"/>
    <p:sldId id="1230" r:id="rId42"/>
    <p:sldId id="1293" r:id="rId43"/>
    <p:sldId id="1294" r:id="rId44"/>
    <p:sldId id="1205" r:id="rId45"/>
    <p:sldId id="1279" r:id="rId46"/>
    <p:sldId id="1246" r:id="rId47"/>
    <p:sldId id="1247" r:id="rId48"/>
    <p:sldId id="1254" r:id="rId49"/>
    <p:sldId id="1255" r:id="rId50"/>
    <p:sldId id="1227" r:id="rId51"/>
    <p:sldId id="1228" r:id="rId52"/>
    <p:sldId id="1199" r:id="rId53"/>
    <p:sldId id="1200" r:id="rId54"/>
    <p:sldId id="1248" r:id="rId55"/>
    <p:sldId id="1249" r:id="rId56"/>
    <p:sldId id="1147" r:id="rId57"/>
    <p:sldId id="1148" r:id="rId58"/>
    <p:sldId id="1261" r:id="rId59"/>
    <p:sldId id="1262" r:id="rId60"/>
    <p:sldId id="1256" r:id="rId61"/>
    <p:sldId id="1257" r:id="rId62"/>
    <p:sldId id="1314" r:id="rId63"/>
    <p:sldId id="1265" r:id="rId64"/>
    <p:sldId id="1266" r:id="rId65"/>
    <p:sldId id="1252" r:id="rId66"/>
    <p:sldId id="1253" r:id="rId67"/>
    <p:sldId id="1269" r:id="rId68"/>
    <p:sldId id="1270" r:id="rId69"/>
    <p:sldId id="1271" r:id="rId70"/>
    <p:sldId id="1272" r:id="rId71"/>
    <p:sldId id="1284" r:id="rId72"/>
    <p:sldId id="1285" r:id="rId73"/>
    <p:sldId id="1297" r:id="rId74"/>
    <p:sldId id="1298" r:id="rId75"/>
    <p:sldId id="1295" r:id="rId76"/>
    <p:sldId id="1296" r:id="rId77"/>
    <p:sldId id="1299" r:id="rId78"/>
    <p:sldId id="1300" r:id="rId79"/>
    <p:sldId id="1301" r:id="rId80"/>
    <p:sldId id="1302" r:id="rId81"/>
    <p:sldId id="1155" r:id="rId82"/>
    <p:sldId id="770" r:id="rId83"/>
    <p:sldId id="914" r:id="rId84"/>
    <p:sldId id="1030" r:id="rId85"/>
    <p:sldId id="984" r:id="rId86"/>
    <p:sldId id="916" r:id="rId87"/>
    <p:sldId id="923" r:id="rId88"/>
    <p:sldId id="918" r:id="rId89"/>
    <p:sldId id="1175" r:id="rId90"/>
    <p:sldId id="920" r:id="rId91"/>
    <p:sldId id="925" r:id="rId92"/>
    <p:sldId id="922" r:id="rId93"/>
    <p:sldId id="921" r:id="rId94"/>
    <p:sldId id="924" r:id="rId95"/>
    <p:sldId id="919" r:id="rId96"/>
    <p:sldId id="926" r:id="rId97"/>
    <p:sldId id="1174" r:id="rId98"/>
    <p:sldId id="928" r:id="rId99"/>
    <p:sldId id="931" r:id="rId100"/>
    <p:sldId id="930" r:id="rId101"/>
    <p:sldId id="929" r:id="rId102"/>
    <p:sldId id="932" r:id="rId103"/>
    <p:sldId id="937" r:id="rId104"/>
    <p:sldId id="934" r:id="rId105"/>
    <p:sldId id="945" r:id="rId106"/>
    <p:sldId id="936" r:id="rId107"/>
    <p:sldId id="933" r:id="rId108"/>
    <p:sldId id="938" r:id="rId109"/>
    <p:sldId id="939" r:id="rId110"/>
    <p:sldId id="940" r:id="rId111"/>
    <p:sldId id="935" r:id="rId112"/>
    <p:sldId id="942" r:id="rId113"/>
    <p:sldId id="943" r:id="rId114"/>
    <p:sldId id="944" r:id="rId115"/>
    <p:sldId id="941" r:id="rId116"/>
    <p:sldId id="946" r:id="rId117"/>
    <p:sldId id="947" r:id="rId118"/>
    <p:sldId id="948" r:id="rId119"/>
    <p:sldId id="953" r:id="rId120"/>
    <p:sldId id="950" r:id="rId121"/>
    <p:sldId id="951" r:id="rId122"/>
    <p:sldId id="952" r:id="rId123"/>
    <p:sldId id="949" r:id="rId124"/>
    <p:sldId id="954" r:id="rId125"/>
    <p:sldId id="961" r:id="rId126"/>
    <p:sldId id="956" r:id="rId127"/>
    <p:sldId id="959" r:id="rId128"/>
    <p:sldId id="958" r:id="rId129"/>
    <p:sldId id="955" r:id="rId130"/>
    <p:sldId id="960" r:id="rId131"/>
    <p:sldId id="957" r:id="rId132"/>
    <p:sldId id="962" r:id="rId133"/>
    <p:sldId id="963" r:id="rId134"/>
    <p:sldId id="1176" r:id="rId135"/>
    <p:sldId id="1238" r:id="rId136"/>
    <p:sldId id="1242" r:id="rId137"/>
    <p:sldId id="1311" r:id="rId138"/>
    <p:sldId id="1313" r:id="rId139"/>
    <p:sldId id="1243" r:id="rId140"/>
    <p:sldId id="575" r:id="rId141"/>
    <p:sldId id="576" r:id="rId142"/>
    <p:sldId id="1304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410" autoAdjust="0"/>
  </p:normalViewPr>
  <p:slideViewPr>
    <p:cSldViewPr>
      <p:cViewPr>
        <p:scale>
          <a:sx n="68" d="100"/>
          <a:sy n="68" d="100"/>
        </p:scale>
        <p:origin x="27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6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52214-EC41-4715-8E28-14D7CB627B5B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BFCB4-3EF6-4DAA-9903-06DDA1D6B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49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2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5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72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95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9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87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3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57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47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5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5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4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78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51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71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53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5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78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60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5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1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66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5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12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39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09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13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8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3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39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23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23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78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278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49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33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31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824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19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0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03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2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3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FCB4-3EF6-4DAA-9903-06DDA1D6B0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xtHeaderSecClass"/>
          <p:cNvSpPr txBox="1"/>
          <p:nvPr userDrawn="1"/>
        </p:nvSpPr>
        <p:spPr>
          <a:xfrm>
            <a:off x="8255000" y="6638291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Confidential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xtFooterLeft"/>
          <p:cNvSpPr txBox="1"/>
          <p:nvPr userDrawn="1"/>
        </p:nvSpPr>
        <p:spPr>
          <a:xfrm>
            <a:off x="979169" y="6638291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PA1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4" name="txtFooterRight"/>
          <p:cNvSpPr txBox="1"/>
          <p:nvPr userDrawn="1"/>
        </p:nvSpPr>
        <p:spPr>
          <a:xfrm>
            <a:off x="2977260" y="6638291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5" name="txtFooterDate"/>
          <p:cNvSpPr txBox="1"/>
          <p:nvPr userDrawn="1"/>
        </p:nvSpPr>
        <p:spPr>
          <a:xfrm>
            <a:off x="385190" y="6638291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4/30/2014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1" name="txtFooterCVLPage"/>
          <p:cNvSpPr txBox="1"/>
          <p:nvPr userDrawn="1"/>
        </p:nvSpPr>
        <p:spPr>
          <a:xfrm>
            <a:off x="93602" y="6638291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556C2F20-7ED1-4468-AB56-5B7550C9AFCE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9208" y="6638291"/>
            <a:ext cx="1771808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4" y="2375556"/>
            <a:ext cx="5793079" cy="1761809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4" y="4251344"/>
            <a:ext cx="3026003" cy="537475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5" y="5960223"/>
            <a:ext cx="2150469" cy="537475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93" y="485523"/>
            <a:ext cx="4691362" cy="13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3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2" y="2375556"/>
            <a:ext cx="5793079" cy="1761809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4251344"/>
            <a:ext cx="3026003" cy="537475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5" y="5960223"/>
            <a:ext cx="2150469" cy="537475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44" y="385630"/>
            <a:ext cx="3046656" cy="14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9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4" y="2375556"/>
            <a:ext cx="5793079" cy="1761809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4" y="4251344"/>
            <a:ext cx="3026003" cy="537475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5" y="5960223"/>
            <a:ext cx="2150469" cy="537475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34" y="357398"/>
            <a:ext cx="2403560" cy="17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30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9" y="2087699"/>
            <a:ext cx="7555485" cy="21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5"/>
            <a:ext cx="9143996" cy="6857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9" y="2087699"/>
            <a:ext cx="7555485" cy="21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5"/>
            <a:ext cx="9143996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79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31216"/>
            <a:ext cx="9144000" cy="5464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8" y="63565"/>
            <a:ext cx="8389903" cy="1067652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2" y="1600201"/>
            <a:ext cx="7280107" cy="4525963"/>
          </a:xfrm>
        </p:spPr>
        <p:txBody>
          <a:bodyPr/>
          <a:lstStyle>
            <a:lvl1pPr>
              <a:buClr>
                <a:srgbClr val="F7C344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F7C344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F7C344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F7C344"/>
              </a:buClr>
              <a:defRPr>
                <a:latin typeface="Arial"/>
                <a:cs typeface="Arial"/>
              </a:defRPr>
            </a:lvl4pPr>
            <a:lvl5pPr>
              <a:buClr>
                <a:srgbClr val="F7C344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5711385"/>
            <a:ext cx="1154784" cy="82955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6595673"/>
            <a:ext cx="9144002" cy="2623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8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chemeClr val="tx2"/>
              </a:buClr>
              <a:buSzPct val="150000"/>
              <a:buFont typeface="Arial" pitchFamily="34" charset="0"/>
              <a:buChar char="•"/>
              <a:defRPr/>
            </a:lvl1pPr>
            <a:lvl2pPr marL="914400" indent="-457200">
              <a:buSzPct val="150000"/>
              <a:buFont typeface="Arial" pitchFamily="34" charset="0"/>
              <a:buChar char="•"/>
              <a:defRPr/>
            </a:lvl2pPr>
            <a:lvl3pPr marL="1257300" indent="-342900">
              <a:buSzPct val="150000"/>
              <a:buFont typeface="Arial" pitchFamily="34" charset="0"/>
              <a:buChar char="•"/>
              <a:defRPr/>
            </a:lvl3pPr>
            <a:lvl4pPr marL="1714500" indent="-342900">
              <a:buSzPct val="150000"/>
              <a:buFont typeface="Arial" pitchFamily="34" charset="0"/>
              <a:buChar char="•"/>
              <a:defRPr/>
            </a:lvl4pPr>
            <a:lvl5pPr marL="2171700" indent="-342900"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2400" y="66294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548" y="4434482"/>
            <a:ext cx="2697046" cy="18337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08548" y="1908312"/>
            <a:ext cx="2697046" cy="222208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020"/>
              </a:lnSpc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017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93" y="32368"/>
            <a:ext cx="4691362" cy="13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0F4534-07EC-4857-95BC-B4738D5EA6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152400" y="0"/>
            <a:ext cx="9296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xtHeaderSecClass"/>
          <p:cNvSpPr txBox="1"/>
          <p:nvPr userDrawn="1"/>
        </p:nvSpPr>
        <p:spPr>
          <a:xfrm>
            <a:off x="8255000" y="6638291"/>
            <a:ext cx="889000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smtClean="0">
                <a:solidFill>
                  <a:srgbClr val="000000"/>
                </a:solidFill>
                <a:latin typeface="Arial"/>
              </a:rPr>
              <a:t>Confidential</a:t>
            </a:r>
            <a:endParaRPr lang="en-US" sz="7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7239000" y="64008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xtFooterLeft"/>
          <p:cNvSpPr txBox="1"/>
          <p:nvPr userDrawn="1"/>
        </p:nvSpPr>
        <p:spPr>
          <a:xfrm>
            <a:off x="979169" y="6638291"/>
            <a:ext cx="193319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PA1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4" name="txtFooterRight"/>
          <p:cNvSpPr txBox="1"/>
          <p:nvPr userDrawn="1"/>
        </p:nvSpPr>
        <p:spPr>
          <a:xfrm>
            <a:off x="2977260" y="6638291"/>
            <a:ext cx="4633214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15" name="txtFooterDate"/>
          <p:cNvSpPr txBox="1"/>
          <p:nvPr userDrawn="1"/>
        </p:nvSpPr>
        <p:spPr>
          <a:xfrm>
            <a:off x="385190" y="6638291"/>
            <a:ext cx="529208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en-US" sz="750" b="0" smtClean="0">
                <a:solidFill>
                  <a:srgbClr val="7F7F7F"/>
                </a:solidFill>
                <a:latin typeface="Arial"/>
              </a:rPr>
              <a:t>4/30/2014</a:t>
            </a:r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1" name="txtFooterCVLPage"/>
          <p:cNvSpPr txBox="1"/>
          <p:nvPr userDrawn="1"/>
        </p:nvSpPr>
        <p:spPr>
          <a:xfrm>
            <a:off x="93602" y="6638291"/>
            <a:ext cx="187197" cy="11541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/>
            <a:fld id="{3CA579E3-7DDF-44FB-9755-53256F49AF48}" type="slidenum">
              <a:rPr lang="en-US" sz="750" b="0" smtClean="0">
                <a:solidFill>
                  <a:srgbClr val="7F7F7F"/>
                </a:solidFill>
                <a:latin typeface="Arial"/>
              </a:rPr>
              <a:pPr algn="r"/>
              <a:t>‹#›</a:t>
            </a:fld>
            <a:endParaRPr lang="en-US" sz="750" b="0">
              <a:solidFill>
                <a:srgbClr val="7F7F7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8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0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7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emf"/><Relationship Id="rId7" Type="http://schemas.openxmlformats.org/officeDocument/2006/relationships/image" Target="../media/image3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te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linuxgizmos.com/cubesats-that-confirmed-mars-insight-landing-feature-embedded-linux-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science.com/20718-computer-history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storyofinformation.com/detail.php?id=69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ome.org/news/2019/10/gnome-files-defense-against-patent-troll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s://itsfoss.com/linux-runs-top-supercomputer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med_force" TargetMode="External"/><Relationship Id="rId7" Type="http://schemas.openxmlformats.org/officeDocument/2006/relationships/hyperlink" Target="https://en.wikipedia.org/wiki/Ministry_of_Defence_(United_Kingdom)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ited_Kingdom" TargetMode="External"/><Relationship Id="rId5" Type="http://schemas.openxmlformats.org/officeDocument/2006/relationships/hyperlink" Target="https://en.wikipedia.org/wiki/Airbus_Defence_and_Space" TargetMode="External"/><Relationship Id="rId4" Type="http://schemas.openxmlformats.org/officeDocument/2006/relationships/hyperlink" Target="https://en.wikipedia.org/wiki/Communications_satellit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istory-computer.com/ModernComputer/Personal/Micral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rench_inventions_and_discoveries#Communication_&amp;_Computer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audot_cod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424886/windows-10s-linux-kernel-is-now-availabl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projects/directory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wmf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" y="0"/>
            <a:ext cx="893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48" y="2651439"/>
            <a:ext cx="2697046" cy="1172476"/>
          </a:xfrm>
        </p:spPr>
        <p:txBody>
          <a:bodyPr/>
          <a:lstStyle/>
          <a:p>
            <a:pPr>
              <a:lnSpc>
                <a:spcPts val="3620"/>
              </a:lnSpc>
            </a:pPr>
            <a:r>
              <a:rPr lang="en-US" dirty="0"/>
              <a:t>Gold Sponsors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389" y="3297377"/>
            <a:ext cx="2320565" cy="547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975" y="1344561"/>
            <a:ext cx="1481161" cy="1319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376" y="1851591"/>
            <a:ext cx="2189001" cy="4687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246" y="3443979"/>
            <a:ext cx="2095169" cy="463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246" y="4666727"/>
            <a:ext cx="1990001" cy="350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953" y="4637371"/>
            <a:ext cx="2189000" cy="332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8165" y="2245237"/>
            <a:ext cx="3949763" cy="35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30774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4261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</a:t>
            </a:r>
            <a:r>
              <a:rPr lang="en-US" dirty="0"/>
              <a:t>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42436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4854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28988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5373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29950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4810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2761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228773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9783" y="2981627"/>
            <a:ext cx="1301577" cy="725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48" y="2713804"/>
            <a:ext cx="3143922" cy="1156300"/>
          </a:xfrm>
        </p:spPr>
        <p:txBody>
          <a:bodyPr/>
          <a:lstStyle/>
          <a:p>
            <a:pPr>
              <a:lnSpc>
                <a:spcPts val="3620"/>
              </a:lnSpc>
            </a:pPr>
            <a:r>
              <a:rPr lang="en-US" sz="5000" dirty="0"/>
              <a:t>Silver Sponsors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66" t="43269" r="43095" b="41688"/>
          <a:stretch/>
        </p:blipFill>
        <p:spPr>
          <a:xfrm>
            <a:off x="3633904" y="1775164"/>
            <a:ext cx="1156579" cy="591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113" y="3291954"/>
            <a:ext cx="1342880" cy="2957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0008" y="4508285"/>
            <a:ext cx="1449717" cy="3540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311" y="4174798"/>
            <a:ext cx="733316" cy="701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782" y="1775164"/>
            <a:ext cx="1235634" cy="521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471" y="2974970"/>
            <a:ext cx="1682599" cy="710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5420" y="3750703"/>
            <a:ext cx="4529390" cy="612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820" y="3903103"/>
            <a:ext cx="4529390" cy="612608"/>
          </a:xfrm>
          <a:prstGeom prst="rect">
            <a:avLst/>
          </a:prstGeom>
        </p:spPr>
      </p:pic>
      <p:pic>
        <p:nvPicPr>
          <p:cNvPr id="5" name="Picture 4" descr="ora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413" y="1902092"/>
            <a:ext cx="1482580" cy="2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11497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255164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2620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3118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9152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27478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9209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4549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1686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1603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are due…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Thanks to everyone</a:t>
            </a:r>
            <a:r>
              <a:rPr lang="en-US" baseline="0" dirty="0" smtClean="0"/>
              <a:t> who makes this event possible: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Arial" pitchFamily="34" charset="0"/>
              <a:buChar char="•"/>
              <a:tabLst/>
              <a:defRPr/>
            </a:pP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Sponsors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Arial" pitchFamily="34" charset="0"/>
              <a:buChar char="•"/>
              <a:tabLst/>
              <a:defRPr/>
            </a:pP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committee</a:t>
            </a:r>
            <a:endParaRPr lang="en-US" dirty="0" smtClean="0"/>
          </a:p>
          <a:p>
            <a:pPr lvl="1"/>
            <a:r>
              <a:rPr lang="en-US" dirty="0" smtClean="0"/>
              <a:t>Speakers</a:t>
            </a:r>
          </a:p>
          <a:p>
            <a:pPr lvl="1"/>
            <a:r>
              <a:rPr lang="en-US" dirty="0" smtClean="0"/>
              <a:t>Attendees</a:t>
            </a:r>
          </a:p>
          <a:p>
            <a:pPr lvl="1"/>
            <a:r>
              <a:rPr lang="en-US" dirty="0" smtClean="0"/>
              <a:t>Linux Foundation Event Staff</a:t>
            </a:r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07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12597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5667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19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170836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4098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20380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2273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82943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9310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3856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6332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Housekeeping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Presentation page</a:t>
            </a:r>
            <a:r>
              <a:rPr lang="en-US" dirty="0" smtClean="0"/>
              <a:t> is</a:t>
            </a:r>
            <a:r>
              <a:rPr lang="en-US" baseline="0" dirty="0" smtClean="0"/>
              <a:t> available:</a:t>
            </a:r>
          </a:p>
          <a:p>
            <a:pPr marL="457200" lvl="1" indent="0">
              <a:buNone/>
            </a:pPr>
            <a:r>
              <a:rPr lang="en-US" dirty="0" smtClean="0"/>
              <a:t>https://elinux.org/ELCE_2019_Presentations</a:t>
            </a:r>
          </a:p>
          <a:p>
            <a:pPr marL="457200" lvl="1" indent="0">
              <a:buNone/>
            </a:pPr>
            <a:endParaRPr lang="en-US" baseline="0" dirty="0" smtClean="0"/>
          </a:p>
          <a:p>
            <a:r>
              <a:rPr lang="en-US" dirty="0"/>
              <a:t>Speakers – please submit slides to CFP </a:t>
            </a:r>
            <a:r>
              <a:rPr lang="en-US" dirty="0" smtClean="0"/>
              <a:t>site</a:t>
            </a:r>
          </a:p>
          <a:p>
            <a:pPr lvl="1"/>
            <a:r>
              <a:rPr lang="en-US" dirty="0" smtClean="0"/>
              <a:t>Don’t make us hunt you down!</a:t>
            </a:r>
            <a:endParaRPr lang="en-US" dirty="0"/>
          </a:p>
          <a:p>
            <a:pPr lvl="1"/>
            <a:endParaRPr lang="en-US" baseline="0" dirty="0" smtClean="0"/>
          </a:p>
          <a:p>
            <a:r>
              <a:rPr lang="en-US" dirty="0" smtClean="0"/>
              <a:t>We made v</a:t>
            </a:r>
            <a:r>
              <a:rPr lang="en-US" baseline="0" dirty="0" smtClean="0"/>
              <a:t>ideo recordings </a:t>
            </a:r>
            <a:r>
              <a:rPr lang="en-US" dirty="0" smtClean="0"/>
              <a:t>of ELC sessions</a:t>
            </a:r>
            <a:endParaRPr lang="en-US" baseline="0" dirty="0" smtClean="0"/>
          </a:p>
          <a:p>
            <a:pPr lvl="1"/>
            <a:r>
              <a:rPr lang="en-US" dirty="0" smtClean="0"/>
              <a:t>We’ll announce when those are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342350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2865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19706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01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Game 2 over</a:t>
            </a:r>
            <a:br>
              <a:rPr lang="en-US" dirty="0" smtClean="0"/>
            </a:br>
            <a:r>
              <a:rPr lang="en-US" dirty="0" smtClean="0"/>
              <a:t>Time for a closing thought...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Recent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Got some emails from </a:t>
            </a:r>
            <a:r>
              <a:rPr lang="en-US" dirty="0" err="1" smtClean="0"/>
              <a:t>Gitlab</a:t>
            </a:r>
            <a:endParaRPr lang="en-US" dirty="0" smtClean="0"/>
          </a:p>
          <a:p>
            <a:pPr lvl="1"/>
            <a:r>
              <a:rPr lang="en-US" dirty="0" smtClean="0"/>
              <a:t>Announcing a new telemetry policy</a:t>
            </a:r>
          </a:p>
          <a:p>
            <a:pPr lvl="1"/>
            <a:r>
              <a:rPr lang="en-US" dirty="0" smtClean="0"/>
              <a:t>Apologizing and reverting the new telemetry policy</a:t>
            </a:r>
          </a:p>
          <a:p>
            <a:r>
              <a:rPr lang="en-US" dirty="0" smtClean="0"/>
              <a:t>Problem was that sending usage data to a 3</a:t>
            </a:r>
            <a:r>
              <a:rPr lang="en-US" baseline="30000" dirty="0" smtClean="0"/>
              <a:t>rd</a:t>
            </a:r>
            <a:r>
              <a:rPr lang="en-US" dirty="0" smtClean="0"/>
              <a:t> party was opt-out rather than opt-in</a:t>
            </a:r>
          </a:p>
          <a:p>
            <a:r>
              <a:rPr lang="en-US" dirty="0" smtClean="0"/>
              <a:t>Bigger problem was </a:t>
            </a:r>
            <a:r>
              <a:rPr lang="en-US" dirty="0" err="1" smtClean="0"/>
              <a:t>Gitlab</a:t>
            </a:r>
            <a:r>
              <a:rPr lang="en-US" dirty="0" smtClean="0"/>
              <a:t> not discussing the new policy ahead of time with its customers and community</a:t>
            </a:r>
          </a:p>
          <a:p>
            <a:r>
              <a:rPr lang="en-US" dirty="0" smtClean="0"/>
              <a:t>Linux Foundation just announced a new policy on Telemetry policies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84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People are passionate about what they do</a:t>
            </a:r>
          </a:p>
          <a:p>
            <a:pPr lvl="1"/>
            <a:r>
              <a:rPr lang="en-US" dirty="0" smtClean="0"/>
              <a:t>And passionate about their data, privacy, etc.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Gitlab</a:t>
            </a:r>
            <a:r>
              <a:rPr lang="en-US" dirty="0" smtClean="0"/>
              <a:t> CEO apologized</a:t>
            </a:r>
          </a:p>
          <a:p>
            <a:pPr lvl="1"/>
            <a:r>
              <a:rPr lang="en-US" dirty="0" smtClean="0"/>
              <a:t>Calls for firing a </a:t>
            </a:r>
            <a:r>
              <a:rPr lang="en-US" dirty="0" err="1" smtClean="0"/>
              <a:t>Gitlab</a:t>
            </a:r>
            <a:r>
              <a:rPr lang="en-US" dirty="0" smtClean="0"/>
              <a:t> officer over comments made on a discussion board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62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People are passionate about what they do</a:t>
            </a:r>
          </a:p>
          <a:p>
            <a:pPr lvl="1"/>
            <a:r>
              <a:rPr lang="en-US" dirty="0" smtClean="0"/>
              <a:t>And passionate about their data, privacy, etc.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Gitlab</a:t>
            </a:r>
            <a:r>
              <a:rPr lang="en-US" dirty="0" smtClean="0"/>
              <a:t> CEO apologized</a:t>
            </a:r>
          </a:p>
          <a:p>
            <a:pPr lvl="1"/>
            <a:r>
              <a:rPr lang="en-US" dirty="0" smtClean="0"/>
              <a:t>Calls for firing a </a:t>
            </a:r>
            <a:r>
              <a:rPr lang="en-US" dirty="0" err="1" smtClean="0"/>
              <a:t>Gitlab</a:t>
            </a:r>
            <a:r>
              <a:rPr lang="en-US" dirty="0" smtClean="0"/>
              <a:t> officer over comments made on a discussion board</a:t>
            </a:r>
          </a:p>
          <a:p>
            <a:r>
              <a:rPr lang="en-US" dirty="0" smtClean="0"/>
              <a:t>This seems to me to be an over-reaction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78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Kindness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Apologizing puts someone in a position of relative weakness</a:t>
            </a:r>
          </a:p>
          <a:p>
            <a:pPr lvl="1"/>
            <a:r>
              <a:rPr lang="en-US" dirty="0" smtClean="0"/>
              <a:t>I think it’s important not to abuse that and push for more than appropriate remedies</a:t>
            </a:r>
          </a:p>
          <a:p>
            <a:r>
              <a:rPr lang="en-US" dirty="0"/>
              <a:t>A</a:t>
            </a:r>
            <a:r>
              <a:rPr lang="en-US" dirty="0" smtClean="0"/>
              <a:t>dmonition for kindness is only partly about improving the situation for the target of the kindness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0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Making things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Open Source attracts some people </a:t>
            </a:r>
            <a:r>
              <a:rPr lang="en-US" dirty="0" smtClean="0"/>
              <a:t>as a way to contribute to the greater good in the world.</a:t>
            </a:r>
          </a:p>
          <a:p>
            <a:r>
              <a:rPr lang="en-US" dirty="0" smtClean="0"/>
              <a:t>Be kind while doing it – you’ll make other’s and your own life better in the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18843"/>
            <a:ext cx="4067157" cy="2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0"/>
            <a:ext cx="6781800" cy="1219200"/>
          </a:xfrm>
        </p:spPr>
        <p:txBody>
          <a:bodyPr>
            <a:noAutofit/>
          </a:bodyPr>
          <a:lstStyle/>
          <a:p>
            <a:r>
              <a:rPr lang="en-US" sz="6600" b="1" i="1" dirty="0" smtClean="0"/>
              <a:t>Thanks for coming</a:t>
            </a:r>
            <a:endParaRPr lang="en-US" sz="6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1"/>
            <a:ext cx="8229600" cy="29257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b="1" dirty="0" smtClean="0"/>
              <a:t>Hope you learned something new, and had a good time.</a:t>
            </a:r>
          </a:p>
          <a:p>
            <a:pPr marL="0" indent="0" algn="ctr">
              <a:buNone/>
            </a:pPr>
            <a:endParaRPr lang="en-US" sz="4400" b="1" dirty="0" smtClean="0"/>
          </a:p>
          <a:p>
            <a:pPr marL="0" indent="0" algn="ctr">
              <a:buNone/>
            </a:pPr>
            <a:r>
              <a:rPr lang="en-US" sz="4400" b="1" dirty="0" smtClean="0"/>
              <a:t>See you next year!</a:t>
            </a:r>
          </a:p>
          <a:p>
            <a:pPr marL="0" indent="0" algn="ctr">
              <a:buNone/>
            </a:pP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6502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Embedded </a:t>
            </a:r>
            <a:r>
              <a:rPr lang="en-US" dirty="0"/>
              <a:t>Linux Conference </a:t>
            </a:r>
            <a:r>
              <a:rPr lang="en-US" dirty="0" smtClean="0"/>
              <a:t>2020</a:t>
            </a:r>
            <a:endParaRPr lang="en-US" dirty="0"/>
          </a:p>
          <a:p>
            <a:pPr lvl="1"/>
            <a:r>
              <a:rPr lang="en-US" dirty="0" smtClean="0"/>
              <a:t>June 22-24 </a:t>
            </a:r>
            <a:endParaRPr lang="en-US" dirty="0"/>
          </a:p>
          <a:p>
            <a:pPr lvl="1"/>
            <a:r>
              <a:rPr lang="en-US" dirty="0" smtClean="0"/>
              <a:t>Austin, Texas</a:t>
            </a:r>
          </a:p>
          <a:p>
            <a:r>
              <a:rPr lang="en-US" dirty="0" smtClean="0"/>
              <a:t>Embedded </a:t>
            </a:r>
            <a:r>
              <a:rPr lang="en-US" dirty="0"/>
              <a:t>Linux Conference Europe </a:t>
            </a:r>
            <a:r>
              <a:rPr lang="en-US" dirty="0" smtClean="0"/>
              <a:t>2020</a:t>
            </a:r>
            <a:endParaRPr lang="en-US" dirty="0"/>
          </a:p>
          <a:p>
            <a:pPr lvl="1"/>
            <a:r>
              <a:rPr lang="en-US" dirty="0"/>
              <a:t>October </a:t>
            </a:r>
            <a:r>
              <a:rPr lang="en-US" dirty="0" smtClean="0"/>
              <a:t>26-28</a:t>
            </a:r>
            <a:endParaRPr lang="en-US" dirty="0"/>
          </a:p>
          <a:p>
            <a:pPr lvl="1"/>
            <a:r>
              <a:rPr lang="en-US" dirty="0" smtClean="0"/>
              <a:t>Dublin, Ireland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7200" dirty="0" smtClean="0"/>
              <a:t>Thanks </a:t>
            </a:r>
            <a:r>
              <a:rPr lang="en-US" sz="7200" smtClean="0"/>
              <a:t>for being here!</a:t>
            </a:r>
            <a:endParaRPr lang="en-US" sz="7200" dirty="0" smtClean="0"/>
          </a:p>
          <a:p>
            <a:pPr marL="0" indent="0" algn="ctr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351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boards!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Embedded Apprentice</a:t>
            </a:r>
          </a:p>
          <a:p>
            <a:pPr marL="0" indent="0">
              <a:buNone/>
            </a:pPr>
            <a:r>
              <a:rPr lang="en-US" dirty="0" smtClean="0"/>
              <a:t>         Linux Engineer</a:t>
            </a:r>
          </a:p>
          <a:p>
            <a:pPr marL="0" indent="0">
              <a:buNone/>
            </a:pPr>
            <a:r>
              <a:rPr lang="en-US" dirty="0" smtClean="0"/>
              <a:t>     official Hardware kit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P</a:t>
            </a:r>
            <a:r>
              <a:rPr lang="en-US" dirty="0" err="1" smtClean="0"/>
              <a:t>ocketBeagle</a:t>
            </a:r>
            <a:r>
              <a:rPr lang="en-US" dirty="0" smtClean="0"/>
              <a:t> + </a:t>
            </a:r>
            <a:r>
              <a:rPr lang="en-US" dirty="0" err="1" smtClean="0"/>
              <a:t>T</a:t>
            </a:r>
            <a:r>
              <a:rPr lang="en-US" dirty="0" err="1" smtClean="0"/>
              <a:t>echlab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88582"/>
            <a:ext cx="152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going to play</a:t>
            </a:r>
            <a:r>
              <a:rPr lang="en-US" baseline="0" dirty="0" smtClean="0"/>
              <a:t> some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like games where everyone has a chance to win</a:t>
            </a:r>
          </a:p>
          <a:p>
            <a:r>
              <a:rPr lang="en-US" dirty="0" smtClean="0"/>
              <a:t>Types: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Luck</a:t>
            </a:r>
          </a:p>
          <a:p>
            <a:r>
              <a:rPr lang="en-US" dirty="0" smtClean="0"/>
              <a:t>Basic outline:</a:t>
            </a:r>
          </a:p>
          <a:p>
            <a:pPr lvl="1"/>
            <a:r>
              <a:rPr lang="en-US" dirty="0" smtClean="0"/>
              <a:t>We narrow the contestants down</a:t>
            </a:r>
          </a:p>
          <a:p>
            <a:pPr lvl="1"/>
            <a:r>
              <a:rPr lang="en-US" dirty="0" smtClean="0"/>
              <a:t>The winners come up and draw for prizes</a:t>
            </a:r>
          </a:p>
        </p:txBody>
      </p:sp>
    </p:spTree>
    <p:extLst>
      <p:ext uri="{BB962C8B-B14F-4D97-AF65-F5344CB8AC3E}">
        <p14:creationId xmlns:p14="http://schemas.microsoft.com/office/powerpoint/2010/main" val="2118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at stake?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Prizes</a:t>
            </a:r>
          </a:p>
          <a:p>
            <a:pPr lvl="1"/>
            <a:r>
              <a:rPr lang="en-US" dirty="0" smtClean="0"/>
              <a:t>Development boards</a:t>
            </a:r>
          </a:p>
          <a:p>
            <a:pPr lvl="1"/>
            <a:r>
              <a:rPr lang="en-US" dirty="0" smtClean="0"/>
              <a:t>Other stuff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861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boards!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Raspberry Pi 3 </a:t>
            </a:r>
            <a:r>
              <a:rPr lang="en-US" dirty="0"/>
              <a:t>Cana Starter kits (</a:t>
            </a:r>
            <a:r>
              <a:rPr lang="en-US" dirty="0" smtClean="0"/>
              <a:t>x2)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BeagleBone</a:t>
            </a:r>
            <a:r>
              <a:rPr lang="en-US" dirty="0" smtClean="0"/>
              <a:t> </a:t>
            </a:r>
            <a:r>
              <a:rPr lang="en-US" dirty="0"/>
              <a:t>Black (x2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Embedded Apprentice</a:t>
            </a:r>
          </a:p>
          <a:p>
            <a:pPr marL="0" indent="0">
              <a:buNone/>
            </a:pPr>
            <a:r>
              <a:rPr lang="en-US" dirty="0" smtClean="0"/>
              <a:t>         Linux Engineer</a:t>
            </a:r>
          </a:p>
          <a:p>
            <a:pPr marL="0" indent="0">
              <a:buNone/>
            </a:pPr>
            <a:r>
              <a:rPr lang="en-US" dirty="0" smtClean="0"/>
              <a:t>     official Hardware kit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P</a:t>
            </a:r>
            <a:r>
              <a:rPr lang="en-US" dirty="0" err="1" smtClean="0"/>
              <a:t>ocketBeagle</a:t>
            </a:r>
            <a:r>
              <a:rPr lang="en-US" dirty="0" smtClean="0"/>
              <a:t> + </a:t>
            </a:r>
            <a:r>
              <a:rPr lang="en-US" dirty="0" err="1" smtClean="0"/>
              <a:t>T</a:t>
            </a:r>
            <a:r>
              <a:rPr lang="en-US" dirty="0" err="1" smtClean="0"/>
              <a:t>echlab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3" y="1361493"/>
            <a:ext cx="1534108" cy="1534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1826673" cy="1216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88582"/>
            <a:ext cx="152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525963"/>
          </a:xfrm>
        </p:spPr>
        <p:txBody>
          <a:bodyPr/>
          <a:lstStyle/>
          <a:p>
            <a:r>
              <a:rPr lang="en-US" dirty="0" err="1" smtClean="0"/>
              <a:t>Phytec</a:t>
            </a:r>
            <a:r>
              <a:rPr lang="en-US" dirty="0" smtClean="0"/>
              <a:t> </a:t>
            </a:r>
            <a:r>
              <a:rPr lang="en-US" dirty="0" err="1" smtClean="0"/>
              <a:t>Reelboard</a:t>
            </a:r>
            <a:r>
              <a:rPr lang="en-US" dirty="0" smtClean="0"/>
              <a:t>, with 2 expansion boards </a:t>
            </a:r>
            <a:r>
              <a:rPr lang="en-US" dirty="0" smtClean="0"/>
              <a:t>(</a:t>
            </a:r>
            <a:r>
              <a:rPr lang="en-US" dirty="0" smtClean="0"/>
              <a:t>x4)</a:t>
            </a:r>
          </a:p>
          <a:p>
            <a:pPr lvl="1"/>
            <a:r>
              <a:rPr lang="en-US" dirty="0" smtClean="0"/>
              <a:t>E-ink display, sensors ,Bluetooth, Ethernet</a:t>
            </a:r>
          </a:p>
          <a:p>
            <a:pPr lvl="1"/>
            <a:r>
              <a:rPr lang="en-US" dirty="0" smtClean="0"/>
              <a:t>Specially designed for Zephyr projects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44" y="3227475"/>
            <a:ext cx="2052637" cy="1404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3" y="3252875"/>
            <a:ext cx="2547937" cy="13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Beaglebone</a:t>
            </a:r>
            <a:r>
              <a:rPr lang="en-US" dirty="0" smtClean="0"/>
              <a:t> AI (x2)</a:t>
            </a:r>
          </a:p>
          <a:p>
            <a:r>
              <a:rPr lang="en-US" dirty="0" err="1" smtClean="0"/>
              <a:t>Beaglebone</a:t>
            </a:r>
            <a:r>
              <a:rPr lang="en-US" dirty="0" smtClean="0"/>
              <a:t> Blue (x2)  (robotics)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PocketBeable</a:t>
            </a:r>
            <a:r>
              <a:rPr lang="en-US" dirty="0" smtClean="0"/>
              <a:t>, with </a:t>
            </a:r>
            <a:r>
              <a:rPr lang="en-US" dirty="0" err="1" smtClean="0"/>
              <a:t>Techlab</a:t>
            </a:r>
            <a:r>
              <a:rPr lang="en-US" dirty="0" smtClean="0"/>
              <a:t> add-on board (x2)</a:t>
            </a:r>
          </a:p>
          <a:p>
            <a:pPr lvl="1"/>
            <a:r>
              <a:rPr lang="en-US" dirty="0" smtClean="0"/>
              <a:t>All donated by BeagleBoard.org Foundation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33" y="2743200"/>
            <a:ext cx="2548807" cy="2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38100"/>
            <a:ext cx="10861724" cy="6126163"/>
          </a:xfrm>
        </p:spPr>
      </p:pic>
    </p:spTree>
    <p:extLst>
      <p:ext uri="{BB962C8B-B14F-4D97-AF65-F5344CB8AC3E}">
        <p14:creationId xmlns:p14="http://schemas.microsoft.com/office/powerpoint/2010/main" val="32128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SONOS home sound system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onated </a:t>
            </a:r>
            <a:r>
              <a:rPr lang="en-US" dirty="0" smtClean="0"/>
              <a:t>by </a:t>
            </a:r>
            <a:r>
              <a:rPr lang="en-US" dirty="0" err="1" smtClean="0"/>
              <a:t>Nutanix</a:t>
            </a:r>
            <a:endParaRPr lang="en-US" dirty="0"/>
          </a:p>
          <a:p>
            <a:r>
              <a:rPr lang="en-US" dirty="0" smtClean="0"/>
              <a:t>Western Digital Passport Pro wireless 4TB hard disk and media </a:t>
            </a:r>
            <a:r>
              <a:rPr lang="en-US" dirty="0" smtClean="0"/>
              <a:t>server</a:t>
            </a:r>
          </a:p>
          <a:p>
            <a:endParaRPr lang="en-US" dirty="0"/>
          </a:p>
          <a:p>
            <a:r>
              <a:rPr lang="en-US" dirty="0" err="1" smtClean="0"/>
              <a:t>Yocto</a:t>
            </a:r>
            <a:r>
              <a:rPr lang="en-US" dirty="0" smtClean="0"/>
              <a:t> swag</a:t>
            </a:r>
          </a:p>
          <a:p>
            <a:pPr lvl="1"/>
            <a:r>
              <a:rPr lang="en-US" dirty="0" smtClean="0"/>
              <a:t>Donated by </a:t>
            </a:r>
            <a:r>
              <a:rPr lang="en-US" dirty="0" err="1" smtClean="0"/>
              <a:t>Yocto</a:t>
            </a:r>
            <a:r>
              <a:rPr lang="en-US" dirty="0" smtClean="0"/>
              <a:t> Project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08" y="3454401"/>
            <a:ext cx="2671763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More Good stuff: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Books (x4):</a:t>
            </a:r>
          </a:p>
          <a:p>
            <a:pPr marL="457200" lvl="1" indent="0">
              <a:buNone/>
            </a:pPr>
            <a:r>
              <a:rPr lang="en-US" dirty="0" smtClean="0"/>
              <a:t>Mastering Embedded Linux</a:t>
            </a:r>
          </a:p>
          <a:p>
            <a:pPr marL="457200" lvl="1" indent="0">
              <a:buNone/>
            </a:pPr>
            <a:r>
              <a:rPr lang="en-US" dirty="0" smtClean="0"/>
              <a:t>Programming, by Chris Simmonds</a:t>
            </a:r>
            <a:endParaRPr lang="en-US" dirty="0"/>
          </a:p>
          <a:p>
            <a:r>
              <a:rPr lang="en-US" dirty="0" smtClean="0"/>
              <a:t>LWN.net subscriptions </a:t>
            </a:r>
            <a:r>
              <a:rPr lang="en-US" dirty="0"/>
              <a:t>(x2</a:t>
            </a:r>
            <a:r>
              <a:rPr lang="en-US" dirty="0" smtClean="0"/>
              <a:t>)</a:t>
            </a:r>
          </a:p>
          <a:p>
            <a:r>
              <a:rPr lang="en-US" dirty="0"/>
              <a:t>Sony </a:t>
            </a:r>
            <a:r>
              <a:rPr lang="en-US" dirty="0" smtClean="0"/>
              <a:t>MP-CD1 mobile projector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555" y="312579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33" y="4495800"/>
            <a:ext cx="4579108" cy="2289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6508355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*phone not included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39" y="274637"/>
            <a:ext cx="205732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Our First</a:t>
            </a:r>
            <a:r>
              <a:rPr lang="en-US" baseline="0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Technical</a:t>
            </a:r>
            <a:r>
              <a:rPr lang="en-US" baseline="0" dirty="0" smtClean="0"/>
              <a:t> and Nerd Trivia</a:t>
            </a:r>
          </a:p>
        </p:txBody>
      </p:sp>
    </p:spTree>
    <p:extLst>
      <p:ext uri="{BB962C8B-B14F-4D97-AF65-F5344CB8AC3E}">
        <p14:creationId xmlns:p14="http://schemas.microsoft.com/office/powerpoint/2010/main" val="40943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Our First</a:t>
            </a:r>
            <a:r>
              <a:rPr lang="en-US" baseline="0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Technical and Nerd </a:t>
            </a:r>
            <a:r>
              <a:rPr lang="en-US" baseline="0" dirty="0" smtClean="0"/>
              <a:t>Trivia</a:t>
            </a:r>
          </a:p>
          <a:p>
            <a:pPr lvl="0"/>
            <a:endParaRPr lang="en-US" dirty="0" smtClean="0"/>
          </a:p>
          <a:p>
            <a:pPr lvl="0"/>
            <a:endParaRPr lang="en-US" baseline="0" dirty="0" smtClean="0"/>
          </a:p>
          <a:p>
            <a:pPr lvl="0">
              <a:buNone/>
            </a:pPr>
            <a:r>
              <a:rPr lang="en-US" i="1" dirty="0" smtClean="0"/>
              <a:t>Important Disclaimer:  The game is NOT fair.</a:t>
            </a:r>
            <a:endParaRPr lang="en-US" i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943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latest kernel version available from Linus Torvalds?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v5.4-rc5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v5.3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 = </a:t>
            </a:r>
            <a:r>
              <a:rPr lang="en-US" dirty="0" smtClean="0">
                <a:solidFill>
                  <a:srgbClr val="00B050"/>
                </a:solidFill>
              </a:rPr>
              <a:t>v5.4-rc5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/>
              <a:t>While 5.3 is the current “release” version of the kernel, the latest “release candidate” is available for those who want to test things out ahead of the next release.</a:t>
            </a:r>
          </a:p>
        </p:txBody>
      </p:sp>
    </p:spTree>
    <p:extLst>
      <p:ext uri="{BB962C8B-B14F-4D97-AF65-F5344CB8AC3E}">
        <p14:creationId xmlns:p14="http://schemas.microsoft.com/office/powerpoint/2010/main" val="22828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</a:t>
            </a:r>
            <a:r>
              <a:rPr lang="en-US" sz="2800" dirty="0"/>
              <a:t>Minitel service provided the residents of France access to </a:t>
            </a:r>
            <a:r>
              <a:rPr lang="en-US" sz="2800" dirty="0" smtClean="0"/>
              <a:t>information </a:t>
            </a:r>
            <a:r>
              <a:rPr lang="en-US" sz="2800" dirty="0"/>
              <a:t>and the ability to purchase items beginning in the early 1980's, much </a:t>
            </a:r>
            <a:r>
              <a:rPr lang="en-US" sz="2800" dirty="0" smtClean="0"/>
              <a:t>like </a:t>
            </a:r>
            <a:r>
              <a:rPr lang="en-US" sz="2800" dirty="0"/>
              <a:t>the World Wide Web does today.  </a:t>
            </a:r>
            <a:r>
              <a:rPr lang="en-US" sz="2800" dirty="0" smtClean="0"/>
              <a:t>When was Minitel retired?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Before Jan 1, 2010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After Jan 1, 2010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3600" y="4191000"/>
            <a:ext cx="2463159" cy="2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After 2010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France </a:t>
            </a:r>
            <a:r>
              <a:rPr lang="en-US" dirty="0"/>
              <a:t>Telecom retired the service </a:t>
            </a:r>
            <a:r>
              <a:rPr lang="en-US" dirty="0" smtClean="0"/>
              <a:t>in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June </a:t>
            </a:r>
            <a:r>
              <a:rPr lang="en-US" dirty="0"/>
              <a:t>2012.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Source: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://en.wikipedia.org/wiki/Minitel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1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–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Linux has landed on only one other planet besides Earth.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Green = </a:t>
            </a:r>
            <a:r>
              <a:rPr lang="en-US" dirty="0" smtClean="0">
                <a:solidFill>
                  <a:srgbClr val="00B050"/>
                </a:solidFill>
              </a:rPr>
              <a:t>True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Red = 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82" y="25146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Red = False</a:t>
            </a:r>
          </a:p>
          <a:p>
            <a:pPr marL="0" indent="0">
              <a:buNone/>
            </a:pPr>
            <a:r>
              <a:rPr lang="en-US" sz="2400" dirty="0" smtClean="0"/>
              <a:t>Linux was in cube </a:t>
            </a:r>
            <a:r>
              <a:rPr lang="en-US" sz="2400" dirty="0" err="1"/>
              <a:t>sats</a:t>
            </a:r>
            <a:r>
              <a:rPr lang="en-US" sz="2400" dirty="0"/>
              <a:t> </a:t>
            </a:r>
            <a:r>
              <a:rPr lang="en-US" sz="2400" dirty="0" smtClean="0"/>
              <a:t>that went to </a:t>
            </a:r>
            <a:r>
              <a:rPr lang="en-US" sz="2400" dirty="0"/>
              <a:t>Mars (built using </a:t>
            </a:r>
            <a:r>
              <a:rPr lang="en-US" sz="2400" dirty="0" err="1"/>
              <a:t>Yocto</a:t>
            </a:r>
            <a:r>
              <a:rPr lang="en-US" sz="2400" dirty="0"/>
              <a:t> Project), Nov </a:t>
            </a:r>
            <a:r>
              <a:rPr lang="en-US" sz="2400" dirty="0" smtClean="0"/>
              <a:t>2018 </a:t>
            </a:r>
            <a:r>
              <a:rPr lang="en-US" sz="2400" u="sng" dirty="0" smtClean="0">
                <a:hlinkClick r:id="rId2"/>
              </a:rPr>
              <a:t>http</a:t>
            </a:r>
            <a:r>
              <a:rPr lang="en-US" sz="2400" u="sng" dirty="0">
                <a:hlinkClick r:id="rId2"/>
              </a:rPr>
              <a:t>://linuxgizmos.com/cubesats-that-confirmed-mars-insight-landing-feature-embedded-linux-com</a:t>
            </a:r>
            <a:r>
              <a:rPr lang="en-US" sz="2400" u="sng" dirty="0" smtClean="0">
                <a:hlinkClick r:id="rId2"/>
              </a:rPr>
              <a:t>/</a:t>
            </a:r>
            <a:endParaRPr lang="en-US" sz="2400" u="sng" dirty="0" smtClean="0"/>
          </a:p>
          <a:p>
            <a:pPr marL="0" indent="0">
              <a:buNone/>
            </a:pPr>
            <a:r>
              <a:rPr lang="en-US" sz="2400" dirty="0" smtClean="0"/>
              <a:t>But these did NOT land on the planet’s surface.  No lander has used Linux yet.</a:t>
            </a:r>
            <a:endParaRPr lang="en-US" sz="2400" dirty="0"/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136615"/>
            <a:ext cx="3463270" cy="27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89877"/>
            <a:ext cx="10861724" cy="6126163"/>
          </a:xfrm>
        </p:spPr>
      </p:pic>
    </p:spTree>
    <p:extLst>
      <p:ext uri="{BB962C8B-B14F-4D97-AF65-F5344CB8AC3E}">
        <p14:creationId xmlns:p14="http://schemas.microsoft.com/office/powerpoint/2010/main" val="21564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–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which planet does Rey (from Star Wars) grow up?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</a:t>
            </a:r>
            <a:r>
              <a:rPr lang="en-US" dirty="0" err="1" smtClean="0">
                <a:solidFill>
                  <a:srgbClr val="00B050"/>
                </a:solidFill>
              </a:rPr>
              <a:t>Tatooine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Red = </a:t>
            </a:r>
            <a:r>
              <a:rPr lang="en-US" dirty="0" err="1" smtClean="0">
                <a:solidFill>
                  <a:srgbClr val="FF0000"/>
                </a:solidFill>
              </a:rPr>
              <a:t>Jakku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621166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by </a:t>
            </a:r>
            <a:r>
              <a:rPr lang="en-US" dirty="0"/>
              <a:t>Source (WP:NFCC#4), Fair use, https://en.wikipedia.org/w/index.php?curid=48866421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819400"/>
            <a:ext cx="2361905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</a:t>
            </a:r>
            <a:r>
              <a:rPr lang="en-US" dirty="0" err="1" smtClean="0">
                <a:solidFill>
                  <a:srgbClr val="FF0000"/>
                </a:solidFill>
              </a:rPr>
              <a:t>Jakku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Jakku</a:t>
            </a:r>
            <a:r>
              <a:rPr lang="en-US" dirty="0" smtClean="0"/>
              <a:t> </a:t>
            </a:r>
            <a:r>
              <a:rPr lang="en-US" dirty="0"/>
              <a:t>was where </a:t>
            </a:r>
            <a:r>
              <a:rPr lang="en-US" dirty="0" smtClean="0"/>
              <a:t>Rey lived</a:t>
            </a:r>
            <a:r>
              <a:rPr lang="en-US" dirty="0"/>
              <a:t> </a:t>
            </a:r>
            <a:r>
              <a:rPr lang="en-US" dirty="0" smtClean="0"/>
              <a:t>at the start of Episode 7.  </a:t>
            </a:r>
            <a:r>
              <a:rPr lang="en-US" dirty="0" err="1" smtClean="0"/>
              <a:t>Tatooine</a:t>
            </a:r>
            <a:r>
              <a:rPr lang="en-US" dirty="0" smtClean="0"/>
              <a:t> was where Anakin and Luke Skywalker were raised*.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6550223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*This happened a long time ago, in a galaxy far, far away.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96762"/>
            <a:ext cx="5105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many</a:t>
            </a:r>
            <a:r>
              <a:rPr lang="en-US" dirty="0" smtClean="0"/>
              <a:t> </a:t>
            </a:r>
            <a:r>
              <a:rPr lang="en-US" dirty="0"/>
              <a:t>files in the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smtClean="0"/>
              <a:t>5.4-rc5 </a:t>
            </a:r>
            <a:r>
              <a:rPr lang="en-US" dirty="0"/>
              <a:t>kernel have SPDX License ID headers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Green = </a:t>
            </a:r>
            <a:r>
              <a:rPr lang="en-US" dirty="0" smtClean="0">
                <a:solidFill>
                  <a:srgbClr val="00B050"/>
                </a:solidFill>
              </a:rPr>
              <a:t>about 36000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Red = </a:t>
            </a:r>
            <a:r>
              <a:rPr lang="en-US" dirty="0" smtClean="0">
                <a:solidFill>
                  <a:srgbClr val="C00000"/>
                </a:solidFill>
              </a:rPr>
              <a:t>about 48000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Red = </a:t>
            </a:r>
            <a:r>
              <a:rPr lang="en-US" dirty="0" smtClean="0">
                <a:solidFill>
                  <a:srgbClr val="C00000"/>
                </a:solidFill>
              </a:rPr>
              <a:t>about 48000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5.4-rc5 </a:t>
            </a:r>
            <a:r>
              <a:rPr lang="en-US" dirty="0"/>
              <a:t>has </a:t>
            </a:r>
            <a:r>
              <a:rPr lang="en-US" dirty="0" smtClean="0"/>
              <a:t>48084 </a:t>
            </a:r>
            <a:r>
              <a:rPr lang="en-US" dirty="0"/>
              <a:t>files with SPDX license headers from a total of </a:t>
            </a:r>
            <a:r>
              <a:rPr lang="en-US" dirty="0" smtClean="0"/>
              <a:t>73,200</a:t>
            </a:r>
            <a:r>
              <a:rPr lang="en-US" dirty="0" smtClean="0"/>
              <a:t> </a:t>
            </a:r>
            <a:r>
              <a:rPr lang="en-US" dirty="0"/>
              <a:t>--&gt; </a:t>
            </a:r>
            <a:r>
              <a:rPr lang="en-US" dirty="0" smtClean="0"/>
              <a:t>66</a:t>
            </a:r>
            <a:r>
              <a:rPr lang="en-US" dirty="0" smtClean="0"/>
              <a:t>%.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up from 5.1.21 which had </a:t>
            </a:r>
            <a:r>
              <a:rPr lang="en-US" dirty="0" smtClean="0"/>
              <a:t>35% </a:t>
            </a:r>
            <a:r>
              <a:rPr lang="en-US" dirty="0"/>
              <a:t>of the </a:t>
            </a:r>
            <a:r>
              <a:rPr lang="en-US" dirty="0" smtClean="0"/>
              <a:t>files.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Thanks </a:t>
            </a:r>
            <a:r>
              <a:rPr lang="en-US" dirty="0"/>
              <a:t>to Thomas </a:t>
            </a:r>
            <a:r>
              <a:rPr lang="en-US" dirty="0" err="1" smtClean="0"/>
              <a:t>Gleixner</a:t>
            </a:r>
            <a:r>
              <a:rPr lang="en-US" dirty="0" smtClean="0"/>
              <a:t> and Greg </a:t>
            </a:r>
            <a:r>
              <a:rPr lang="en-US" dirty="0"/>
              <a:t>KH for the cleanup work between these releases that landed in 5.2.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very first “stored program” machine was a loom that used punched </a:t>
            </a:r>
            <a:r>
              <a:rPr lang="en-US" sz="2800" dirty="0"/>
              <a:t>wooden cards to automatically weave fabric </a:t>
            </a:r>
            <a:r>
              <a:rPr lang="en-US" sz="2800" dirty="0" smtClean="0"/>
              <a:t>designs.  This machine was invented in France.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23819"/>
            <a:ext cx="3729513" cy="37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417637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 smtClean="0"/>
              <a:t>Source: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://www.livescience.com/20718-computer-history.html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 machine was invented </a:t>
            </a:r>
            <a:r>
              <a:rPr lang="en-US" dirty="0"/>
              <a:t>in France in 1801 by Joseph Marie </a:t>
            </a:r>
            <a:r>
              <a:rPr lang="en-US" dirty="0" smtClean="0"/>
              <a:t>Jacquard.  It was actually used here in Lyon in silk fabric production.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2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 am Thomas </a:t>
            </a:r>
            <a:r>
              <a:rPr lang="en-US" sz="2800" dirty="0" err="1" smtClean="0"/>
              <a:t>Petazzoni</a:t>
            </a:r>
            <a:r>
              <a:rPr lang="en-US" sz="2800" dirty="0" smtClean="0"/>
              <a:t>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/>
              <a:t>(hold up </a:t>
            </a:r>
            <a:r>
              <a:rPr lang="en-US" i="1" dirty="0" smtClean="0">
                <a:solidFill>
                  <a:srgbClr val="00B050"/>
                </a:solidFill>
              </a:rPr>
              <a:t>Green</a:t>
            </a:r>
            <a:r>
              <a:rPr lang="en-US" i="1" dirty="0" smtClean="0"/>
              <a:t> only if you are </a:t>
            </a:r>
            <a:r>
              <a:rPr lang="en-US" i="1" dirty="0" smtClean="0"/>
              <a:t>actually</a:t>
            </a:r>
          </a:p>
          <a:p>
            <a:pPr marL="0" indent="0">
              <a:buNone/>
            </a:pPr>
            <a:r>
              <a:rPr lang="en-US" i="1" dirty="0" smtClean="0"/>
              <a:t>Thomas </a:t>
            </a:r>
            <a:r>
              <a:rPr lang="en-US" i="1" dirty="0" err="1" smtClean="0"/>
              <a:t>Petazzoni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30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Thomas </a:t>
            </a:r>
            <a:r>
              <a:rPr lang="en-US" dirty="0" err="1" smtClean="0"/>
              <a:t>Petazzoni</a:t>
            </a:r>
            <a:r>
              <a:rPr lang="en-US" dirty="0" smtClean="0"/>
              <a:t>:</a:t>
            </a:r>
          </a:p>
          <a:p>
            <a:r>
              <a:rPr lang="en-US" dirty="0"/>
              <a:t>I</a:t>
            </a:r>
            <a:r>
              <a:rPr lang="en-US" dirty="0" smtClean="0"/>
              <a:t>nvolved with ELC for 11 years</a:t>
            </a:r>
          </a:p>
          <a:p>
            <a:r>
              <a:rPr lang="en-US" dirty="0"/>
              <a:t>O</a:t>
            </a:r>
            <a:r>
              <a:rPr lang="en-US" dirty="0" smtClean="0"/>
              <a:t>ver 24 presentations and sessions</a:t>
            </a:r>
          </a:p>
          <a:p>
            <a:r>
              <a:rPr lang="en-US" dirty="0"/>
              <a:t>K</a:t>
            </a:r>
            <a:r>
              <a:rPr lang="en-US" dirty="0" smtClean="0"/>
              <a:t>eynote at ELC Europe 2015.</a:t>
            </a:r>
          </a:p>
          <a:p>
            <a:r>
              <a:rPr lang="en-US" dirty="0" smtClean="0"/>
              <a:t>CTO of </a:t>
            </a:r>
            <a:r>
              <a:rPr lang="en-US" dirty="0" err="1" smtClean="0"/>
              <a:t>bootlin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ne of the top contributors to </a:t>
            </a:r>
            <a:r>
              <a:rPr lang="en-US" dirty="0" err="1" smtClean="0"/>
              <a:t>buildroot</a:t>
            </a:r>
            <a:endParaRPr lang="en-US" dirty="0" smtClean="0"/>
          </a:p>
          <a:p>
            <a:r>
              <a:rPr lang="en-US" dirty="0" smtClean="0"/>
              <a:t>He leads a bunch of French people.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6" y="150744"/>
            <a:ext cx="2133601" cy="28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Thomas </a:t>
            </a:r>
            <a:r>
              <a:rPr lang="en-US" dirty="0" err="1" smtClean="0"/>
              <a:t>Petazzoni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7"/>
            <a:ext cx="4632678" cy="26058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5" y="3617497"/>
            <a:ext cx="4648200" cy="3098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93" y="1143000"/>
            <a:ext cx="3719512" cy="33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 - </a:t>
            </a:r>
            <a:r>
              <a:rPr lang="en-US" dirty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According to Linus </a:t>
            </a:r>
            <a:r>
              <a:rPr lang="en-US" dirty="0" err="1" smtClean="0"/>
              <a:t>Torvald</a:t>
            </a:r>
            <a:r>
              <a:rPr lang="en-US" dirty="0" smtClean="0"/>
              <a:t>, he wasn’t </a:t>
            </a:r>
            <a:r>
              <a:rPr lang="en-US" dirty="0" smtClean="0"/>
              <a:t>sure </a:t>
            </a:r>
            <a:r>
              <a:rPr lang="en-US" dirty="0" smtClean="0"/>
              <a:t>he was a good programmer until he wrote </a:t>
            </a:r>
            <a:r>
              <a:rPr lang="en-US" dirty="0" smtClean="0"/>
              <a:t>what</a:t>
            </a:r>
            <a:r>
              <a:rPr lang="en-US" dirty="0" smtClean="0"/>
              <a:t> </a:t>
            </a:r>
            <a:r>
              <a:rPr lang="en-US" dirty="0" smtClean="0"/>
              <a:t>other open source </a:t>
            </a:r>
            <a:r>
              <a:rPr lang="en-US" dirty="0" smtClean="0"/>
              <a:t>program?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Green = </a:t>
            </a:r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dirty="0" smtClean="0">
                <a:solidFill>
                  <a:srgbClr val="00B050"/>
                </a:solidFill>
              </a:rPr>
              <a:t>ubsurface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 =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352800"/>
            <a:ext cx="3124200" cy="175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397171"/>
            <a:ext cx="2962275" cy="12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91" y="0"/>
            <a:ext cx="3868006" cy="6858000"/>
          </a:xfrm>
        </p:spPr>
      </p:pic>
    </p:spTree>
    <p:extLst>
      <p:ext uri="{BB962C8B-B14F-4D97-AF65-F5344CB8AC3E}">
        <p14:creationId xmlns:p14="http://schemas.microsoft.com/office/powerpoint/2010/main" val="42049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 = </a:t>
            </a:r>
            <a:r>
              <a:rPr lang="en-US" dirty="0" err="1" smtClean="0">
                <a:solidFill>
                  <a:srgbClr val="C00000"/>
                </a:solidFill>
              </a:rPr>
              <a:t>git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Linus gives </a:t>
            </a:r>
            <a:r>
              <a:rPr lang="en-US" dirty="0" smtClean="0"/>
              <a:t>most </a:t>
            </a:r>
            <a:r>
              <a:rPr lang="en-US" dirty="0" smtClean="0"/>
              <a:t>of the credit for modern </a:t>
            </a:r>
            <a:r>
              <a:rPr lang="en-US" dirty="0" err="1" smtClean="0"/>
              <a:t>git</a:t>
            </a:r>
            <a:r>
              <a:rPr lang="en-US" dirty="0" smtClean="0"/>
              <a:t> to </a:t>
            </a:r>
            <a:r>
              <a:rPr lang="en-US" dirty="0" err="1" smtClean="0"/>
              <a:t>Junio</a:t>
            </a:r>
            <a:r>
              <a:rPr lang="en-US" dirty="0" smtClean="0"/>
              <a:t> Hamano, but creating </a:t>
            </a:r>
            <a:r>
              <a:rPr lang="en-US" dirty="0" smtClean="0"/>
              <a:t>it </a:t>
            </a:r>
            <a:r>
              <a:rPr lang="en-US" dirty="0" smtClean="0"/>
              <a:t>reassured him he wasn’t a “</a:t>
            </a:r>
            <a:r>
              <a:rPr lang="en-US" dirty="0" smtClean="0"/>
              <a:t>one-trick pony” with Linux.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4572000"/>
            <a:ext cx="3657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continent has the highest concentration of Linux users: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Green = North America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 = Eurasia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&amp; Red </a:t>
            </a:r>
            <a:r>
              <a:rPr lang="en-US" dirty="0" smtClean="0"/>
              <a:t>= None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&amp; Red </a:t>
            </a:r>
            <a:r>
              <a:rPr lang="en-US" dirty="0"/>
              <a:t>= None of the above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continent with the highest percentage users of Linux is Antarctica.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937000"/>
            <a:ext cx="4673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Embedded Linux Conference Europe was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country: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= The Netherlands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 = Austria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527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Red = Austria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first ELC Europe</a:t>
            </a:r>
          </a:p>
          <a:p>
            <a:pPr marL="0" indent="0">
              <a:buNone/>
            </a:pPr>
            <a:r>
              <a:rPr lang="en-US" dirty="0" smtClean="0"/>
              <a:t>was held in</a:t>
            </a:r>
          </a:p>
          <a:p>
            <a:pPr marL="0" indent="0">
              <a:buNone/>
            </a:pPr>
            <a:r>
              <a:rPr lang="en-US" dirty="0" smtClean="0"/>
              <a:t>Linz, Austria.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645229"/>
            <a:ext cx="2558212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80" y="4191000"/>
            <a:ext cx="390928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first electronic computer </a:t>
            </a:r>
            <a:r>
              <a:rPr lang="en-US" sz="2800" dirty="0" smtClean="0"/>
              <a:t>produced </a:t>
            </a:r>
            <a:r>
              <a:rPr lang="en-US" sz="2800" dirty="0"/>
              <a:t>in France was the Gamma 3 </a:t>
            </a:r>
            <a:r>
              <a:rPr lang="en-US" sz="2800" dirty="0" smtClean="0"/>
              <a:t>electronic calculator </a:t>
            </a:r>
            <a:r>
              <a:rPr lang="en-US" sz="2800" dirty="0"/>
              <a:t>from </a:t>
            </a:r>
            <a:r>
              <a:rPr lang="en-US" sz="2800" dirty="0" err="1"/>
              <a:t>Compagnie</a:t>
            </a:r>
            <a:r>
              <a:rPr lang="en-US" sz="2800" dirty="0"/>
              <a:t> des Machines </a:t>
            </a:r>
            <a:r>
              <a:rPr lang="en-US" sz="2800" dirty="0" smtClean="0"/>
              <a:t>Bull.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What year was it produced?</a:t>
            </a:r>
            <a:r>
              <a:rPr lang="en-US" sz="2800" dirty="0"/>
              <a:t> 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1952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1957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66" y="3039942"/>
            <a:ext cx="3894534" cy="3123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1433" y="6163378"/>
            <a:ext cx="535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</a:t>
            </a:r>
            <a:r>
              <a:rPr lang="en-US" i="1" dirty="0"/>
              <a:t>CC-BY-NC </a:t>
            </a:r>
            <a:r>
              <a:rPr lang="en-US" i="1" dirty="0" smtClean="0"/>
              <a:t>4.0</a:t>
            </a:r>
            <a:r>
              <a:rPr lang="en-US" dirty="0" smtClean="0"/>
              <a:t> - </a:t>
            </a:r>
            <a:r>
              <a:rPr lang="en-US" i="1" dirty="0" smtClean="0"/>
              <a:t>technikum29 </a:t>
            </a:r>
            <a:r>
              <a:rPr lang="en-US" i="1" dirty="0"/>
              <a:t>computer </a:t>
            </a:r>
            <a:r>
              <a:rPr lang="en-US" i="1" dirty="0" smtClean="0"/>
              <a:t>museum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1952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Source: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http://www.historyofinformation.com/detail.php?id=693</a:t>
            </a:r>
            <a:endParaRPr lang="en-US" dirty="0"/>
          </a:p>
          <a:p>
            <a:pPr marL="0" indent="0">
              <a:buNone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The GNOME Foundation recently had a patent lawsuit filed against them, by noted patent troll Rothschild Patent Imaging, LCC.  </a:t>
            </a:r>
            <a:r>
              <a:rPr lang="en-US" sz="2800" dirty="0" err="1" smtClean="0"/>
              <a:t>Rotchschild</a:t>
            </a:r>
            <a:r>
              <a:rPr lang="en-US" sz="2800" dirty="0" smtClean="0"/>
              <a:t> claims the patent covers the Shotwell image management application.</a:t>
            </a:r>
          </a:p>
          <a:p>
            <a:pPr marL="0" indent="0">
              <a:buNone/>
            </a:pPr>
            <a:r>
              <a:rPr lang="en-US" sz="2800" dirty="0" smtClean="0"/>
              <a:t>Unfortunately, we will likely see more software patent litigation against Open Source software in the future and there is nothing we can do about it.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Gnome Foundation is fighting back, and trying to invalidate the bogus patent: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://www.gnome.org/news/2019/10/gnome-files-defense-against-patent-troll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 smtClean="0"/>
              <a:t>You can help by donating to their defense fund:</a:t>
            </a:r>
            <a:endParaRPr lang="en-US" sz="3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/>
              <a:t>https://secure.givelively.org/donate/gnome-foundation-inc/gnome-patent-troll-defense-fund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0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Linux took over the remaining spots in the top 500 supercomputers (achieving supercomputer world domination) in what year?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Green = 2015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 = 2018</a:t>
            </a:r>
          </a:p>
        </p:txBody>
      </p:sp>
    </p:spTree>
    <p:extLst>
      <p:ext uri="{BB962C8B-B14F-4D97-AF65-F5344CB8AC3E}">
        <p14:creationId xmlns:p14="http://schemas.microsoft.com/office/powerpoint/2010/main" val="18277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864" y="22860"/>
            <a:ext cx="10861724" cy="6126163"/>
          </a:xfrm>
        </p:spPr>
      </p:pic>
    </p:spTree>
    <p:extLst>
      <p:ext uri="{BB962C8B-B14F-4D97-AF65-F5344CB8AC3E}">
        <p14:creationId xmlns:p14="http://schemas.microsoft.com/office/powerpoint/2010/main" val="20327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5779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Red  = 2018</a:t>
            </a:r>
          </a:p>
          <a:p>
            <a:pPr marL="0" indent="0">
              <a:buNone/>
            </a:pPr>
            <a:r>
              <a:rPr lang="en-US" sz="2000" dirty="0" smtClean="0"/>
              <a:t>Linux took over 100% of the top 500 supercomputers last year (2018)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Source:</a:t>
            </a:r>
            <a:r>
              <a:rPr lang="en-US" sz="2000" dirty="0"/>
              <a:t>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://itsfoss.com/linux-runs-top-supercomputers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FYI, the current leader (as of June 2019) was IBM’s Summit supercomputer (not shown here), with over 2.4 million cores and a peak performance of over 200,000 Teraflops per second.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21654"/>
            <a:ext cx="5638800" cy="24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–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UK military actually has a program called “Skynet”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 = False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52799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Green = True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could</a:t>
            </a:r>
          </a:p>
          <a:p>
            <a:pPr marL="0" indent="0">
              <a:buNone/>
            </a:pPr>
            <a:r>
              <a:rPr lang="en-US" dirty="0" smtClean="0"/>
              <a:t>go wrong?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14" y="2402999"/>
            <a:ext cx="5562600" cy="29203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5387498"/>
            <a:ext cx="54625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According to Wikipedia: Skynet</a:t>
            </a:r>
            <a:r>
              <a:rPr lang="en-US" dirty="0"/>
              <a:t> is a family of </a:t>
            </a:r>
            <a:r>
              <a:rPr lang="en-US" dirty="0">
                <a:hlinkClick r:id="rId3" tooltip="Armed force"/>
              </a:rPr>
              <a:t>military</a:t>
            </a:r>
            <a:r>
              <a:rPr lang="en-US" dirty="0"/>
              <a:t> </a:t>
            </a:r>
            <a:r>
              <a:rPr lang="en-US" dirty="0">
                <a:hlinkClick r:id="rId4" tooltip="Communications satellite"/>
              </a:rPr>
              <a:t>communications satellites</a:t>
            </a:r>
            <a:r>
              <a:rPr lang="en-US" dirty="0"/>
              <a:t>, now operated by </a:t>
            </a:r>
            <a:r>
              <a:rPr lang="en-US" dirty="0">
                <a:hlinkClick r:id="rId5" tooltip="Airbus Defence and Space"/>
              </a:rPr>
              <a:t>Airbus </a:t>
            </a:r>
            <a:r>
              <a:rPr lang="en-US" dirty="0" err="1">
                <a:hlinkClick r:id="rId5" tooltip="Airbus Defence and Space"/>
              </a:rPr>
              <a:t>Defence</a:t>
            </a:r>
            <a:r>
              <a:rPr lang="en-US" dirty="0">
                <a:hlinkClick r:id="rId5" tooltip="Airbus Defence and Space"/>
              </a:rPr>
              <a:t> and Space</a:t>
            </a:r>
            <a:r>
              <a:rPr lang="en-US" dirty="0"/>
              <a:t> on behalf of the </a:t>
            </a:r>
            <a:r>
              <a:rPr lang="en-US" dirty="0">
                <a:hlinkClick r:id="rId6" tooltip="United Kingdom"/>
              </a:rPr>
              <a:t>UK</a:t>
            </a:r>
            <a:r>
              <a:rPr lang="en-US" dirty="0"/>
              <a:t> </a:t>
            </a:r>
            <a:r>
              <a:rPr lang="en-US" dirty="0">
                <a:hlinkClick r:id="rId7" tooltip="Ministry of Defence (United Kingdom)"/>
              </a:rPr>
              <a:t>Ministry of </a:t>
            </a:r>
            <a:r>
              <a:rPr lang="en-US" dirty="0" err="1" smtClean="0">
                <a:hlinkClick r:id="rId7" tooltip="Ministry of Defence (United Kingdom)"/>
              </a:rPr>
              <a:t>Defence</a:t>
            </a:r>
            <a:r>
              <a:rPr lang="en-US" dirty="0" smtClean="0"/>
              <a:t>   (It’s been operating since 1969, so it predates the Terminator movie series)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0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</a:t>
            </a:r>
            <a:r>
              <a:rPr lang="en-US" sz="2800" dirty="0"/>
              <a:t>French </a:t>
            </a:r>
            <a:r>
              <a:rPr lang="en-US" sz="2800" dirty="0" err="1" smtClean="0"/>
              <a:t>Micral</a:t>
            </a:r>
            <a:r>
              <a:rPr lang="en-US" sz="2800" dirty="0"/>
              <a:t> </a:t>
            </a:r>
            <a:r>
              <a:rPr lang="en-US" sz="2800" dirty="0" smtClean="0"/>
              <a:t>microcomputer </a:t>
            </a:r>
            <a:r>
              <a:rPr lang="en-US" sz="2800" dirty="0"/>
              <a:t>was developed in 1972 as an alternative to </a:t>
            </a:r>
            <a:r>
              <a:rPr lang="en-US" sz="2800" dirty="0" smtClean="0"/>
              <a:t>the more </a:t>
            </a:r>
            <a:r>
              <a:rPr lang="en-US" sz="2800" dirty="0"/>
              <a:t>expensive Digital Equipment PDP-8 minicomputer.  The </a:t>
            </a:r>
            <a:r>
              <a:rPr lang="en-US" sz="2800" dirty="0" smtClean="0"/>
              <a:t>first </a:t>
            </a:r>
            <a:r>
              <a:rPr lang="en-US" sz="2800" dirty="0" err="1" smtClean="0"/>
              <a:t>Micral</a:t>
            </a:r>
            <a:r>
              <a:rPr lang="en-US" sz="2800" dirty="0" smtClean="0"/>
              <a:t> </a:t>
            </a:r>
            <a:r>
              <a:rPr lang="en-US" sz="2800" dirty="0"/>
              <a:t>cost more or less than $</a:t>
            </a:r>
            <a:r>
              <a:rPr lang="en-US" sz="2800" dirty="0" smtClean="0"/>
              <a:t>2000?</a:t>
            </a:r>
            <a:endParaRPr lang="en-US" sz="2800" dirty="0"/>
          </a:p>
          <a:p>
            <a:r>
              <a:rPr lang="en-US" dirty="0" smtClean="0">
                <a:solidFill>
                  <a:srgbClr val="00B050"/>
                </a:solidFill>
              </a:rPr>
              <a:t>Green = More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Less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It was about 8500 French Francs. </a:t>
            </a:r>
          </a:p>
          <a:p>
            <a:pPr marL="0" indent="0">
              <a:buNone/>
            </a:pPr>
            <a:r>
              <a:rPr lang="en-US" dirty="0" smtClean="0"/>
              <a:t>Source:</a:t>
            </a:r>
            <a:r>
              <a:rPr lang="en-US" dirty="0"/>
              <a:t>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history-computer.com/ </a:t>
            </a:r>
            <a:r>
              <a:rPr lang="en-US" u="sng" dirty="0" err="1" smtClean="0">
                <a:hlinkClick r:id="rId3"/>
              </a:rPr>
              <a:t>ModernComputer</a:t>
            </a:r>
            <a:r>
              <a:rPr lang="en-US" u="sng" dirty="0" smtClean="0">
                <a:hlinkClick r:id="rId3"/>
              </a:rPr>
              <a:t>/Personal/Micral.html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495800"/>
            <a:ext cx="4124325" cy="19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 -</a:t>
            </a:r>
            <a:r>
              <a:rPr lang="en-US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latin typeface="+mn-lt"/>
                <a:ea typeface="+mn-ea"/>
                <a:cs typeface="+mn-cs"/>
              </a:rPr>
              <a:t>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famous 2003 IBM "His Name Is Linux" TV commercial, the young blond boy who is absorbing the world's knowledge spoke only two sentences.</a:t>
            </a:r>
            <a:endParaRPr lang="en-US" sz="3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None/>
            </a:pPr>
            <a:endParaRPr lang="en-US" sz="3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/>
            <a:r>
              <a:rPr lang="en-US" sz="3200" b="0" i="0" u="none" strike="noStrike" kern="12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Green = True</a:t>
            </a:r>
          </a:p>
          <a:p>
            <a:pPr lvl="1" rtl="0"/>
            <a:r>
              <a:rPr lang="en-US" sz="3200" b="0" i="0" u="none" strike="noStrike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Red = False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43" y="3509510"/>
            <a:ext cx="3712566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rtl="0"/>
            <a:r>
              <a:rPr lang="en-US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b="0" i="0" u="none" strike="noStrike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Red: False</a:t>
            </a:r>
          </a:p>
          <a:p>
            <a:pPr lvl="0"/>
            <a:endParaRPr lang="en-US" sz="3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None/>
            </a:pPr>
            <a:r>
              <a:rPr lang="en-US" dirty="0" smtClean="0"/>
              <a:t>The blond boy did not say a single word.</a:t>
            </a:r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 smtClean="0"/>
              <a:t>(BTW – It’s still a great commercial)</a:t>
            </a:r>
            <a:endParaRPr lang="en-US" dirty="0"/>
          </a:p>
          <a:p>
            <a:pPr lvl="0">
              <a:buNone/>
            </a:pPr>
            <a:r>
              <a:rPr lang="en-US" sz="3600" dirty="0"/>
              <a:t>https://youtu.be/x7ozaFbqg00</a:t>
            </a:r>
            <a:endParaRPr lang="en-US" sz="3600" b="0" i="0" u="none" strike="noStrike" kern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1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Bigelow Aerospace recently announced plans for a rotating space station in low earth orbit for use, in part, as a space hotel.  The first elements are to be in place by 2025.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80" y="3795486"/>
            <a:ext cx="5151549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880" y="551640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this </a:t>
            </a:r>
            <a:r>
              <a:rPr lang="en-US" i="1" dirty="0" smtClean="0"/>
              <a:t>image is of the </a:t>
            </a:r>
            <a:r>
              <a:rPr lang="en-US" i="1" dirty="0" smtClean="0"/>
              <a:t>fictional space station from the movie “2001 A Space Odyssey”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488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</a:p>
          <a:p>
            <a:pPr marL="0" indent="0">
              <a:buNone/>
            </a:pPr>
            <a:r>
              <a:rPr lang="en-US" dirty="0"/>
              <a:t>Bigelow Aerospace </a:t>
            </a:r>
            <a:r>
              <a:rPr lang="en-US" dirty="0" smtClean="0"/>
              <a:t>makes inflatable space habitats, and has had one docked at the International Space Station for two years.  But they have not announced plans for a rotating station.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80" y="4495800"/>
            <a:ext cx="3368040" cy="22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What computer language is set to be retired early next year?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</a:t>
            </a:r>
            <a:r>
              <a:rPr lang="en-US" dirty="0" err="1" smtClean="0">
                <a:solidFill>
                  <a:srgbClr val="00B050"/>
                </a:solidFill>
              </a:rPr>
              <a:t>UrduScript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Red =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r>
              <a:rPr lang="en-US" dirty="0"/>
              <a:t> </a:t>
            </a:r>
            <a:r>
              <a:rPr lang="en-US" dirty="0" smtClean="0"/>
              <a:t>Games and Prizes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Tim Bird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Core Embedded Linux Project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Linux Foundation</a:t>
            </a:r>
          </a:p>
        </p:txBody>
      </p:sp>
    </p:spTree>
    <p:extLst>
      <p:ext uri="{BB962C8B-B14F-4D97-AF65-F5344CB8AC3E}">
        <p14:creationId xmlns:p14="http://schemas.microsoft.com/office/powerpoint/2010/main" val="24023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Python (version </a:t>
            </a:r>
            <a:r>
              <a:rPr lang="en-US" dirty="0" smtClean="0">
                <a:solidFill>
                  <a:srgbClr val="FF0000"/>
                </a:solidFill>
              </a:rPr>
              <a:t>2)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Support for version 2 of the Python programming language is set to expire on Jan 1, 2020.  </a:t>
            </a:r>
            <a:r>
              <a:rPr lang="en-US" dirty="0" smtClean="0"/>
              <a:t>See here for a countdown: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://pythonclock.org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62400"/>
            <a:ext cx="6400800" cy="25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to here!!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01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Which of these logos is for </a:t>
            </a:r>
            <a:r>
              <a:rPr lang="en-US" sz="2800" dirty="0" smtClean="0"/>
              <a:t>an </a:t>
            </a:r>
            <a:r>
              <a:rPr lang="en-US" sz="2800" dirty="0" smtClean="0"/>
              <a:t>exploit related to speculative execution: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 smtClean="0">
              <a:solidFill>
                <a:srgbClr val="00B050"/>
              </a:solidFill>
            </a:endParaRPr>
          </a:p>
          <a:p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Red =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743200"/>
            <a:ext cx="845626" cy="1385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969785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BOTH Green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Red!</a:t>
            </a:r>
          </a:p>
          <a:p>
            <a:pPr marL="0" indent="0">
              <a:buNone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= </a:t>
            </a:r>
            <a:r>
              <a:rPr lang="en-US" sz="3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Zombieload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=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Spectre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77295"/>
            <a:ext cx="845626" cy="1385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76800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EBCDIC </a:t>
            </a:r>
            <a:r>
              <a:rPr lang="en-US" sz="2800" dirty="0"/>
              <a:t>and ASCII are relative newcomers.  An earlier character </a:t>
            </a:r>
            <a:r>
              <a:rPr lang="en-US" sz="2800" dirty="0" smtClean="0"/>
              <a:t>encoding, </a:t>
            </a:r>
            <a:r>
              <a:rPr lang="en-US" sz="2800" dirty="0" err="1" smtClean="0"/>
              <a:t>Baudot</a:t>
            </a:r>
            <a:r>
              <a:rPr lang="en-US" sz="2800" dirty="0"/>
              <a:t>, was invented by Frenchman Emile </a:t>
            </a:r>
            <a:r>
              <a:rPr lang="en-US" sz="2800" dirty="0" err="1" smtClean="0"/>
              <a:t>Baudot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Was </a:t>
            </a:r>
            <a:r>
              <a:rPr lang="en-US" sz="2800" dirty="0" err="1" smtClean="0"/>
              <a:t>Baudot</a:t>
            </a:r>
            <a:r>
              <a:rPr lang="en-US" sz="2800" dirty="0" smtClean="0"/>
              <a:t> encoding developed before </a:t>
            </a:r>
            <a:r>
              <a:rPr lang="en-US" sz="2800" dirty="0"/>
              <a:t>or after </a:t>
            </a:r>
            <a:r>
              <a:rPr lang="en-US" sz="2800" dirty="0" smtClean="0"/>
              <a:t>1910?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Before 1910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After 1910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Before 1910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Baudot</a:t>
            </a:r>
            <a:r>
              <a:rPr lang="en-US" dirty="0" smtClean="0"/>
              <a:t> was invented </a:t>
            </a:r>
            <a:r>
              <a:rPr lang="en-US" dirty="0"/>
              <a:t>in 1870 for </a:t>
            </a:r>
            <a:r>
              <a:rPr lang="en-US" dirty="0" smtClean="0"/>
              <a:t>use with the telegraph.</a:t>
            </a:r>
          </a:p>
          <a:p>
            <a:pPr marL="0" indent="0">
              <a:buNone/>
            </a:pPr>
            <a:r>
              <a:rPr lang="en-US" dirty="0" smtClean="0"/>
              <a:t>Source: 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en.wikipedia.org/wiki/List_of_French_inventions_and_discoveries#Communication</a:t>
            </a:r>
            <a:r>
              <a:rPr lang="en-US" u="sng" dirty="0">
                <a:hlinkClick r:id="rId3"/>
              </a:rPr>
              <a:t>_&amp;_</a:t>
            </a:r>
            <a:r>
              <a:rPr lang="en-US" u="sng" dirty="0" smtClean="0">
                <a:hlinkClick r:id="rId3"/>
              </a:rPr>
              <a:t>Computers</a:t>
            </a:r>
            <a:r>
              <a:rPr lang="en-US" u="sng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Source:</a:t>
            </a: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https://en.wikipedia.org/wiki/Baudot_code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Microsoft has begun shipping the Linux kernel to many of their Windows customers.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Microsoft’s Windows Subsystem for Linux (WSL) version 2 includes a “real” Linux kernel, and can be used to run Linux apps on Windows 10.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None/>
              <a:defRPr/>
            </a:pPr>
            <a:r>
              <a:rPr lang="en-US" dirty="0">
                <a:hlinkClick r:id="rId3"/>
              </a:rPr>
              <a:t>https://www.howtogeek.com/424886/windows-10s-linux-kernel-is-now-available/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significant security exploit, in the “</a:t>
            </a:r>
            <a:r>
              <a:rPr lang="en-US" sz="2800" dirty="0" err="1" smtClean="0"/>
              <a:t>spectre</a:t>
            </a:r>
            <a:r>
              <a:rPr lang="en-US" sz="2800" dirty="0" smtClean="0"/>
              <a:t>” family, </a:t>
            </a:r>
            <a:r>
              <a:rPr lang="en-US" sz="2800" dirty="0" smtClean="0"/>
              <a:t>is called:</a:t>
            </a: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</a:t>
            </a:r>
            <a:r>
              <a:rPr lang="en-US" dirty="0" smtClean="0">
                <a:solidFill>
                  <a:srgbClr val="00B050"/>
                </a:solidFill>
              </a:rPr>
              <a:t>= </a:t>
            </a:r>
            <a:r>
              <a:rPr lang="en-US" dirty="0" err="1" smtClean="0">
                <a:solidFill>
                  <a:srgbClr val="00B050"/>
                </a:solidFill>
              </a:rPr>
              <a:t>Zombieland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rgbClr val="FF0000"/>
                </a:solidFill>
              </a:rPr>
              <a:t>= </a:t>
            </a:r>
            <a:r>
              <a:rPr lang="en-US" dirty="0" err="1" smtClean="0">
                <a:solidFill>
                  <a:srgbClr val="FF0000"/>
                </a:solidFill>
              </a:rPr>
              <a:t>Zombieload</a:t>
            </a:r>
            <a:r>
              <a:rPr lang="en-US" dirty="0" smtClean="0">
                <a:solidFill>
                  <a:srgbClr val="FF0000"/>
                </a:solidFill>
              </a:rPr>
              <a:t>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</a:t>
            </a:r>
            <a:r>
              <a:rPr lang="en-US" dirty="0" err="1" smtClean="0">
                <a:solidFill>
                  <a:srgbClr val="FF0000"/>
                </a:solidFill>
              </a:rPr>
              <a:t>Zombieload</a:t>
            </a:r>
            <a:r>
              <a:rPr lang="en-US" dirty="0" smtClean="0">
                <a:solidFill>
                  <a:srgbClr val="FF0000"/>
                </a:solidFill>
              </a:rPr>
              <a:t> Attack</a:t>
            </a:r>
            <a:endParaRPr lang="en-US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5" y="2582863"/>
            <a:ext cx="2370397" cy="3360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82863"/>
            <a:ext cx="2050619" cy="3360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47" y="3352800"/>
            <a:ext cx="91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≠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028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are due…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Thanks to everyone</a:t>
            </a:r>
            <a:r>
              <a:rPr lang="en-US" baseline="0" dirty="0" smtClean="0"/>
              <a:t> who makes this event possible: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Arial" pitchFamily="34" charset="0"/>
              <a:buChar char="•"/>
              <a:tabLst/>
              <a:defRPr/>
            </a:pP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1329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</a:t>
            </a:r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Linux Foundation </a:t>
            </a:r>
            <a:r>
              <a:rPr lang="en-US" dirty="0" smtClean="0"/>
              <a:t>has become the home to many open source projects.  How many are there currently?</a:t>
            </a: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about 120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about 170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about 170</a:t>
            </a:r>
            <a:endParaRPr lang="en-US" dirty="0" smtClean="0">
              <a:solidFill>
                <a:srgbClr val="FF0000"/>
              </a:solidFill>
            </a:endParaRPr>
          </a:p>
          <a:p>
            <a:pPr marL="0" lvl="0" indent="0">
              <a:buNone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hard to count, since new projects are created regularly.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There are 166 projects listed here: </a:t>
            </a:r>
            <a:r>
              <a:rPr lang="en-US" dirty="0">
                <a:hlinkClick r:id="rId3"/>
              </a:rPr>
              <a:t>https://www.linuxfoundation.org/projects/directory/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I’m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aware of some not listed.</a:t>
            </a:r>
            <a:endParaRPr lang="en-US" sz="3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0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- 23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“Meltdown” is the name for when your NAND flash gets corrupted due to uneven wear leveling.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00B050"/>
                </a:solidFill>
              </a:rPr>
              <a:t>Green = </a:t>
            </a:r>
            <a:r>
              <a:rPr lang="en-US" dirty="0" smtClean="0">
                <a:solidFill>
                  <a:srgbClr val="00B050"/>
                </a:solidFill>
              </a:rPr>
              <a:t>True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rgbClr val="FF0000"/>
                </a:solidFill>
              </a:rPr>
              <a:t>= False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“Meltdown” refers to a class of</a:t>
            </a:r>
          </a:p>
          <a:p>
            <a:pPr marL="0" indent="0">
              <a:buNone/>
            </a:pPr>
            <a:r>
              <a:rPr lang="en-US" dirty="0" smtClean="0"/>
              <a:t>hardware bugs in the area of</a:t>
            </a:r>
          </a:p>
          <a:p>
            <a:pPr marL="0" indent="0">
              <a:buNone/>
            </a:pPr>
            <a:r>
              <a:rPr lang="en-US" dirty="0" smtClean="0"/>
              <a:t>CPU speculative execution.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8" y="1620417"/>
            <a:ext cx="1981200" cy="38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- 24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The initial implementation of PCI support in the kernel used a hardcoded server name.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initial HP implementation was buggy, so one the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PCI implementation accepted upstream was by Fujitsu, and it </a:t>
            </a:r>
            <a:r>
              <a:rPr lang="en-US" dirty="0" smtClean="0"/>
              <a:t>used a hardcoded server name of “</a:t>
            </a:r>
            <a:r>
              <a:rPr lang="en-US" dirty="0" err="1" smtClean="0"/>
              <a:t>Primequest</a:t>
            </a:r>
            <a:r>
              <a:rPr lang="en-US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6803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- 25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After 13 long years out-of-tree, the PREEMPT_RT patch set is now poised to be accepted into mainline.  The initial </a:t>
            </a:r>
            <a:r>
              <a:rPr lang="en-US" sz="2800" dirty="0" err="1" smtClean="0"/>
              <a:t>kconfig</a:t>
            </a:r>
            <a:r>
              <a:rPr lang="en-US" sz="2800" dirty="0" smtClean="0"/>
              <a:t> entry has already been accepted.</a:t>
            </a: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Arial" pitchFamily="34" charset="0"/>
              <a:buNone/>
              <a:tabLst/>
              <a:defRPr/>
            </a:pPr>
            <a:r>
              <a:rPr lang="en-US" sz="3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3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kconfig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entry for PREEMPT_RT was added in the 5.3 kernel.  See kernel/</a:t>
            </a:r>
            <a:r>
              <a:rPr lang="en-US" sz="3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Kconfig.preempt</a:t>
            </a:r>
            <a:r>
              <a:rPr lang="en-US" sz="3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81" y="4038600"/>
            <a:ext cx="3957637" cy="24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- 26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The very first motion picture was produced by the </a:t>
            </a:r>
            <a:r>
              <a:rPr lang="en-US" sz="2800" dirty="0" err="1" smtClean="0"/>
              <a:t>Lumiere</a:t>
            </a:r>
            <a:r>
              <a:rPr lang="en-US" sz="2800" dirty="0" smtClean="0"/>
              <a:t> Brothers, here in Lyon.</a:t>
            </a:r>
            <a:endParaRPr lang="en-US" sz="2800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Green = True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066800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= 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According to the Guinness Book of Records, the earliest motion picture by a single camera was a 2 second clip made by Louis Le Prince, called “</a:t>
            </a:r>
            <a:r>
              <a:rPr lang="en-US" dirty="0" err="1" smtClean="0"/>
              <a:t>Roundhay</a:t>
            </a:r>
            <a:r>
              <a:rPr lang="en-US" dirty="0" smtClean="0"/>
              <a:t> Garden Scene” made in 1888 in Leeds, England.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45" y="3863418"/>
            <a:ext cx="4676969" cy="29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48" y="2787650"/>
            <a:ext cx="2697046" cy="1058176"/>
          </a:xfrm>
        </p:spPr>
        <p:txBody>
          <a:bodyPr/>
          <a:lstStyle/>
          <a:p>
            <a:pPr>
              <a:lnSpc>
                <a:spcPts val="3620"/>
              </a:lnSpc>
            </a:pPr>
            <a:r>
              <a:rPr lang="en-US" dirty="0"/>
              <a:t>Diamond Sponsor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401" y="1765486"/>
            <a:ext cx="4443982" cy="31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01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Game 1 over</a:t>
            </a:r>
            <a:br>
              <a:rPr lang="en-US" dirty="0" smtClean="0"/>
            </a:br>
            <a:r>
              <a:rPr lang="en-US" dirty="0" smtClean="0"/>
              <a:t>Time for Game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Everyone stands</a:t>
            </a:r>
          </a:p>
          <a:p>
            <a:r>
              <a:rPr lang="en-US" dirty="0" smtClean="0"/>
              <a:t>Hold up red paper or green paper for each answer</a:t>
            </a:r>
          </a:p>
          <a:p>
            <a:r>
              <a:rPr lang="en-US" dirty="0" smtClean="0"/>
              <a:t>If you’re wrong, sit down</a:t>
            </a:r>
          </a:p>
          <a:p>
            <a:r>
              <a:rPr lang="en-US" dirty="0" smtClean="0"/>
              <a:t>We repeat questions until only a few people remain standing</a:t>
            </a:r>
          </a:p>
          <a:p>
            <a:pPr lvl="1"/>
            <a:r>
              <a:rPr lang="en-US" dirty="0" smtClean="0"/>
              <a:t>Those people get to draw for a prize</a:t>
            </a:r>
          </a:p>
          <a:p>
            <a:r>
              <a:rPr lang="en-US" dirty="0" smtClean="0"/>
              <a:t>Repeat until it’s no fun anymore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the prizes are gone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Rock, Paper and Scissors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6096000"/>
            <a:ext cx="4033836" cy="457199"/>
          </a:xfrm>
        </p:spPr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by </a:t>
            </a:r>
            <a:r>
              <a:rPr lang="en-US" sz="20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Kittikun</a:t>
            </a: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Atsawintarangkul</a:t>
            </a:r>
            <a:endParaRPr lang="en-US" sz="20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0"/>
            <a:ext cx="3800475" cy="22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Our Second</a:t>
            </a:r>
            <a:r>
              <a:rPr lang="en-US" baseline="0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762000"/>
          </a:xfrm>
        </p:spPr>
        <p:txBody>
          <a:bodyPr/>
          <a:lstStyle/>
          <a:p>
            <a:pPr lvl="0"/>
            <a:r>
              <a:rPr lang="en-US" dirty="0" smtClean="0"/>
              <a:t>Rock, Paper, Scissors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0" y="1600200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tabLst/>
              <a:defRPr/>
            </a:pPr>
            <a:r>
              <a:rPr lang="en-US" sz="3200" noProof="0" dirty="0" smtClean="0"/>
              <a:t> - against the presenter</a:t>
            </a:r>
          </a:p>
        </p:txBody>
      </p:sp>
    </p:spTree>
    <p:extLst>
      <p:ext uri="{BB962C8B-B14F-4D97-AF65-F5344CB8AC3E}">
        <p14:creationId xmlns:p14="http://schemas.microsoft.com/office/powerpoint/2010/main" val="10753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4560374" cy="4525963"/>
          </a:xfrm>
        </p:spPr>
        <p:txBody>
          <a:bodyPr/>
          <a:lstStyle/>
          <a:p>
            <a:r>
              <a:rPr lang="en-US" dirty="0" smtClean="0"/>
              <a:t>Rock beats scissors</a:t>
            </a:r>
          </a:p>
          <a:p>
            <a:r>
              <a:rPr lang="en-US" dirty="0" smtClean="0"/>
              <a:t>Scissors cuts paper</a:t>
            </a:r>
          </a:p>
          <a:p>
            <a:r>
              <a:rPr lang="en-US" dirty="0" smtClean="0"/>
              <a:t>Paper covers rock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If you beat the presenter you stay in the game.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6" y="1523999"/>
            <a:ext cx="993494" cy="2242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90" y="4207149"/>
            <a:ext cx="1603829" cy="2307949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rot="9698631">
            <a:off x="7694262" y="4113590"/>
            <a:ext cx="990600" cy="8982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429149">
            <a:off x="5116282" y="4113590"/>
            <a:ext cx="990600" cy="8982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2843395">
            <a:off x="6440737" y="1727134"/>
            <a:ext cx="990600" cy="8982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80" y="1993972"/>
            <a:ext cx="1227968" cy="17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34110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21868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4783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18973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40014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48" y="2675481"/>
            <a:ext cx="2697046" cy="1139116"/>
          </a:xfrm>
        </p:spPr>
        <p:txBody>
          <a:bodyPr/>
          <a:lstStyle/>
          <a:p>
            <a:pPr>
              <a:lnSpc>
                <a:spcPts val="3620"/>
              </a:lnSpc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Platinum Sponsors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0" t="38360" r="20071" b="41653"/>
          <a:stretch/>
        </p:blipFill>
        <p:spPr>
          <a:xfrm>
            <a:off x="4316675" y="1029347"/>
            <a:ext cx="3698364" cy="95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263" y="3245039"/>
            <a:ext cx="1950604" cy="773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693" y="2254472"/>
            <a:ext cx="2287744" cy="744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9197" y="4398391"/>
            <a:ext cx="1583495" cy="12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12827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9526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44" y="3032919"/>
            <a:ext cx="1612900" cy="22352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2" y="2651919"/>
            <a:ext cx="2082800" cy="2997200"/>
          </a:xfrm>
        </p:spPr>
      </p:pic>
    </p:spTree>
    <p:extLst>
      <p:ext uri="{BB962C8B-B14F-4D97-AF65-F5344CB8AC3E}">
        <p14:creationId xmlns:p14="http://schemas.microsoft.com/office/powerpoint/2010/main" val="175009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11099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15654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2780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4" y="2651919"/>
            <a:ext cx="2082800" cy="29972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62" y="2645569"/>
            <a:ext cx="1333500" cy="3009900"/>
          </a:xfrm>
        </p:spPr>
      </p:pic>
    </p:spTree>
    <p:extLst>
      <p:ext uri="{BB962C8B-B14F-4D97-AF65-F5344CB8AC3E}">
        <p14:creationId xmlns:p14="http://schemas.microsoft.com/office/powerpoint/2010/main" val="21213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5699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Stay in game if you are: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2645569"/>
            <a:ext cx="1333500" cy="30099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2" y="3032919"/>
            <a:ext cx="1612900" cy="2235200"/>
          </a:xfrm>
        </p:spPr>
      </p:pic>
    </p:spTree>
    <p:extLst>
      <p:ext uri="{BB962C8B-B14F-4D97-AF65-F5344CB8AC3E}">
        <p14:creationId xmlns:p14="http://schemas.microsoft.com/office/powerpoint/2010/main" val="2496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529636" cy="3809999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50000"/>
              <a:buNone/>
              <a:tabLst/>
              <a:defRPr/>
            </a:pPr>
            <a:r>
              <a:rPr lang="en-US" sz="6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Ready, Set,…</a:t>
            </a:r>
          </a:p>
        </p:txBody>
      </p:sp>
    </p:spTree>
    <p:extLst>
      <p:ext uri="{BB962C8B-B14F-4D97-AF65-F5344CB8AC3E}">
        <p14:creationId xmlns:p14="http://schemas.microsoft.com/office/powerpoint/2010/main" val="40870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16503</TotalTime>
  <Words>2780</Words>
  <Application>Microsoft Office PowerPoint</Application>
  <PresentationFormat>On-screen Show (4:3)</PresentationFormat>
  <Paragraphs>587</Paragraphs>
  <Slides>141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Helvetica Neue Light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Games and Prizes</vt:lpstr>
      <vt:lpstr>Thanks are due…</vt:lpstr>
      <vt:lpstr>Diamond Sponsor</vt:lpstr>
      <vt:lpstr> Platinum Sponsors</vt:lpstr>
      <vt:lpstr>Gold Sponsors</vt:lpstr>
      <vt:lpstr>Silver Sponsors</vt:lpstr>
      <vt:lpstr>Thanks are due…</vt:lpstr>
      <vt:lpstr>Some Housekeeping</vt:lpstr>
      <vt:lpstr>Future events</vt:lpstr>
      <vt:lpstr>We’re going to play some games</vt:lpstr>
      <vt:lpstr>What is at stake?</vt:lpstr>
      <vt:lpstr>Development boards!</vt:lpstr>
      <vt:lpstr>More boards</vt:lpstr>
      <vt:lpstr>More boards</vt:lpstr>
      <vt:lpstr>Good Stuff!</vt:lpstr>
      <vt:lpstr>More Good stuff:</vt:lpstr>
      <vt:lpstr>Our First Game</vt:lpstr>
      <vt:lpstr>Our First Game</vt:lpstr>
      <vt:lpstr>Warmup Question</vt:lpstr>
      <vt:lpstr>Answer</vt:lpstr>
      <vt:lpstr>Question - 1</vt:lpstr>
      <vt:lpstr>Answer</vt:lpstr>
      <vt:lpstr>Question – 2</vt:lpstr>
      <vt:lpstr>Answer</vt:lpstr>
      <vt:lpstr>Question – 3</vt:lpstr>
      <vt:lpstr>Answer</vt:lpstr>
      <vt:lpstr>Question - 4</vt:lpstr>
      <vt:lpstr>Answer</vt:lpstr>
      <vt:lpstr>Question - 5</vt:lpstr>
      <vt:lpstr>Answer</vt:lpstr>
      <vt:lpstr>Question - 6</vt:lpstr>
      <vt:lpstr>Answer</vt:lpstr>
      <vt:lpstr>More Thomas Petazzoni</vt:lpstr>
      <vt:lpstr>Question - 7</vt:lpstr>
      <vt:lpstr>Answer</vt:lpstr>
      <vt:lpstr>Question - 8</vt:lpstr>
      <vt:lpstr>Answer</vt:lpstr>
      <vt:lpstr>Question - 9</vt:lpstr>
      <vt:lpstr>Answer</vt:lpstr>
      <vt:lpstr>Question - 10</vt:lpstr>
      <vt:lpstr>Answer</vt:lpstr>
      <vt:lpstr>Question - 11</vt:lpstr>
      <vt:lpstr>Answer</vt:lpstr>
      <vt:lpstr>Question - 12</vt:lpstr>
      <vt:lpstr>Answer</vt:lpstr>
      <vt:lpstr>Question – 13</vt:lpstr>
      <vt:lpstr>Answer</vt:lpstr>
      <vt:lpstr>Question -14</vt:lpstr>
      <vt:lpstr>Answer</vt:lpstr>
      <vt:lpstr>Question - 15</vt:lpstr>
      <vt:lpstr>Answer</vt:lpstr>
      <vt:lpstr>Question - 16</vt:lpstr>
      <vt:lpstr>Answer</vt:lpstr>
      <vt:lpstr>Question - 17</vt:lpstr>
      <vt:lpstr>Answer</vt:lpstr>
      <vt:lpstr>Got to here!!</vt:lpstr>
      <vt:lpstr>Question - 18</vt:lpstr>
      <vt:lpstr>Answer</vt:lpstr>
      <vt:lpstr>Question - 19</vt:lpstr>
      <vt:lpstr>Answer</vt:lpstr>
      <vt:lpstr>Question - 20</vt:lpstr>
      <vt:lpstr>Answer</vt:lpstr>
      <vt:lpstr>Question - 21</vt:lpstr>
      <vt:lpstr>Answer</vt:lpstr>
      <vt:lpstr>Question - 22</vt:lpstr>
      <vt:lpstr>Answer</vt:lpstr>
      <vt:lpstr>Question - 23 </vt:lpstr>
      <vt:lpstr>Answer</vt:lpstr>
      <vt:lpstr>Question - 24 </vt:lpstr>
      <vt:lpstr>Answer</vt:lpstr>
      <vt:lpstr>Question - 25 </vt:lpstr>
      <vt:lpstr>Answer</vt:lpstr>
      <vt:lpstr>Question - 26 </vt:lpstr>
      <vt:lpstr>Answer</vt:lpstr>
      <vt:lpstr>Game 1 over Time for Game 2</vt:lpstr>
      <vt:lpstr>How to play</vt:lpstr>
      <vt:lpstr>Rock, Paper and Scissors</vt:lpstr>
      <vt:lpstr>Our Second Game</vt:lpstr>
      <vt:lpstr>Rules</vt:lpstr>
      <vt:lpstr>PowerPoint Presentation</vt:lpstr>
      <vt:lpstr>Round 1</vt:lpstr>
      <vt:lpstr>PowerPoint Presentation</vt:lpstr>
      <vt:lpstr>Round 2</vt:lpstr>
      <vt:lpstr>PowerPoint Presentation</vt:lpstr>
      <vt:lpstr>Round 3</vt:lpstr>
      <vt:lpstr>PowerPoint Presentation</vt:lpstr>
      <vt:lpstr>Round 4</vt:lpstr>
      <vt:lpstr>PowerPoint Presentation</vt:lpstr>
      <vt:lpstr>Round 5</vt:lpstr>
      <vt:lpstr>PowerPoint Presentation</vt:lpstr>
      <vt:lpstr>Round 6</vt:lpstr>
      <vt:lpstr>PowerPoint Presentation</vt:lpstr>
      <vt:lpstr>Round 7</vt:lpstr>
      <vt:lpstr>PowerPoint Presentation</vt:lpstr>
      <vt:lpstr>Round 8</vt:lpstr>
      <vt:lpstr>PowerPoint Presentation</vt:lpstr>
      <vt:lpstr>Round 9</vt:lpstr>
      <vt:lpstr>PowerPoint Presentation</vt:lpstr>
      <vt:lpstr>Round 10</vt:lpstr>
      <vt:lpstr>PowerPoint Presentation</vt:lpstr>
      <vt:lpstr>Round 11</vt:lpstr>
      <vt:lpstr>PowerPoint Presentation</vt:lpstr>
      <vt:lpstr>Round 12</vt:lpstr>
      <vt:lpstr>PowerPoint Presentation</vt:lpstr>
      <vt:lpstr>Round 13</vt:lpstr>
      <vt:lpstr>PowerPoint Presentation</vt:lpstr>
      <vt:lpstr>Round 14</vt:lpstr>
      <vt:lpstr>PowerPoint Presentation</vt:lpstr>
      <vt:lpstr>Round 15</vt:lpstr>
      <vt:lpstr>PowerPoint Presentation</vt:lpstr>
      <vt:lpstr>Round 16</vt:lpstr>
      <vt:lpstr>PowerPoint Presentation</vt:lpstr>
      <vt:lpstr>Round 17</vt:lpstr>
      <vt:lpstr>PowerPoint Presentation</vt:lpstr>
      <vt:lpstr>Round 18</vt:lpstr>
      <vt:lpstr>PowerPoint Presentation</vt:lpstr>
      <vt:lpstr>Round 19</vt:lpstr>
      <vt:lpstr>PowerPoint Presentation</vt:lpstr>
      <vt:lpstr>Round 20</vt:lpstr>
      <vt:lpstr>PowerPoint Presentation</vt:lpstr>
      <vt:lpstr>Round 21</vt:lpstr>
      <vt:lpstr>PowerPoint Presentation</vt:lpstr>
      <vt:lpstr>Round 22</vt:lpstr>
      <vt:lpstr>PowerPoint Presentation</vt:lpstr>
      <vt:lpstr>Round 23</vt:lpstr>
      <vt:lpstr>PowerPoint Presentation</vt:lpstr>
      <vt:lpstr>Round 24</vt:lpstr>
      <vt:lpstr>Game 2 over Time for a closing thought...</vt:lpstr>
      <vt:lpstr>Recent Events</vt:lpstr>
      <vt:lpstr>Observations</vt:lpstr>
      <vt:lpstr>Observations</vt:lpstr>
      <vt:lpstr>Kindness</vt:lpstr>
      <vt:lpstr>Making things better</vt:lpstr>
      <vt:lpstr>Thanks for coming</vt:lpstr>
      <vt:lpstr>PowerPoint Presentation</vt:lpstr>
      <vt:lpstr>Development boards!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Games</dc:title>
  <dc:subject/>
  <dc:creator>Bird, Timothy</dc:creator>
  <dc:description>Rev PA1</dc:description>
  <cp:lastModifiedBy>Bird, Timothy</cp:lastModifiedBy>
  <cp:revision>383</cp:revision>
  <dcterms:created xsi:type="dcterms:W3CDTF">2006-08-16T00:00:00Z</dcterms:created>
  <dcterms:modified xsi:type="dcterms:W3CDTF">2019-10-30T21:32:31Z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">
    <vt:lpwstr>1</vt:lpwstr>
  </property>
  <property fmtid="{D5CDD505-2E9C-101B-9397-08002B2CF9AE}" pid="3" name="SecurityClass">
    <vt:lpwstr>Confidential</vt:lpwstr>
  </property>
  <property fmtid="{D5CDD505-2E9C-101B-9397-08002B2CF9AE}" pid="4" name="Prepared">
    <vt:lpwstr/>
  </property>
  <property fmtid="{D5CDD505-2E9C-101B-9397-08002B2CF9AE}" pid="5" name="Checked">
    <vt:lpwstr/>
  </property>
  <property fmtid="{D5CDD505-2E9C-101B-9397-08002B2CF9AE}" pid="6" name="Date">
    <vt:lpwstr>4/30/2014</vt:lpwstr>
  </property>
  <property fmtid="{D5CDD505-2E9C-101B-9397-08002B2CF9AE}" pid="7" name="Revision">
    <vt:lpwstr>PA1</vt:lpwstr>
  </property>
  <property fmtid="{D5CDD505-2E9C-101B-9397-08002B2CF9AE}" pid="8" name="Title">
    <vt:lpwstr/>
  </property>
  <property fmtid="{D5CDD505-2E9C-101B-9397-08002B2CF9AE}" pid="9" name="DocName">
    <vt:lpwstr/>
  </property>
  <property fmtid="{D5CDD505-2E9C-101B-9397-08002B2CF9AE}" pid="10" name="DocNo">
    <vt:lpwstr/>
  </property>
  <property fmtid="{D5CDD505-2E9C-101B-9397-08002B2CF9AE}" pid="11" name="ApprovedBy">
    <vt:lpwstr/>
  </property>
  <property fmtid="{D5CDD505-2E9C-101B-9397-08002B2CF9AE}" pid="12" name="Reference">
    <vt:lpwstr/>
  </property>
  <property fmtid="{D5CDD505-2E9C-101B-9397-08002B2CF9AE}" pid="13" name="Keyword">
    <vt:lpwstr/>
  </property>
  <property fmtid="{D5CDD505-2E9C-101B-9397-08002B2CF9AE}" pid="14" name="LeftFooterField">
    <vt:lpwstr>DocNo</vt:lpwstr>
  </property>
  <property fmtid="{D5CDD505-2E9C-101B-9397-08002B2CF9AE}" pid="15" name="RightFooterField">
    <vt:lpwstr>Title</vt:lpwstr>
  </property>
  <property fmtid="{D5CDD505-2E9C-101B-9397-08002B2CF9AE}" pid="16" name="MiddleFooterField">
    <vt:lpwstr>Date</vt:lpwstr>
  </property>
  <property fmtid="{D5CDD505-2E9C-101B-9397-08002B2CF9AE}" pid="17" name="SecClassViewType">
    <vt:lpwstr>False</vt:lpwstr>
  </property>
  <property fmtid="{D5CDD505-2E9C-101B-9397-08002B2CF9AE}" pid="18" name="FooterType">
    <vt:lpwstr>CVL</vt:lpwstr>
  </property>
  <property fmtid="{D5CDD505-2E9C-101B-9397-08002B2CF9AE}" pid="19" name="DocumentType">
    <vt:lpwstr> </vt:lpwstr>
  </property>
  <property fmtid="{D5CDD505-2E9C-101B-9397-08002B2CF9AE}" pid="20" name="TemplateName">
    <vt:lpwstr> </vt:lpwstr>
  </property>
  <property fmtid="{D5CDD505-2E9C-101B-9397-08002B2CF9AE}" pid="21" name="TemplateVersion">
    <vt:lpwstr> </vt:lpwstr>
  </property>
  <property fmtid="{D5CDD505-2E9C-101B-9397-08002B2CF9AE}" pid="22" name="TotalNumb">
    <vt:lpwstr>False</vt:lpwstr>
  </property>
</Properties>
</file>